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2" r:id="rId4"/>
    <p:sldId id="277" r:id="rId5"/>
    <p:sldId id="280" r:id="rId6"/>
    <p:sldId id="279" r:id="rId7"/>
    <p:sldId id="308" r:id="rId8"/>
    <p:sldId id="307" r:id="rId9"/>
    <p:sldId id="306" r:id="rId10"/>
    <p:sldId id="309" r:id="rId11"/>
    <p:sldId id="281" r:id="rId12"/>
    <p:sldId id="310" r:id="rId13"/>
    <p:sldId id="283" r:id="rId14"/>
    <p:sldId id="284" r:id="rId15"/>
    <p:sldId id="286" r:id="rId16"/>
    <p:sldId id="311" r:id="rId17"/>
    <p:sldId id="289" r:id="rId18"/>
    <p:sldId id="290" r:id="rId19"/>
    <p:sldId id="291" r:id="rId20"/>
    <p:sldId id="292" r:id="rId21"/>
    <p:sldId id="293" r:id="rId22"/>
    <p:sldId id="294" r:id="rId23"/>
    <p:sldId id="295" r:id="rId24"/>
    <p:sldId id="296" r:id="rId25"/>
    <p:sldId id="305" r:id="rId26"/>
    <p:sldId id="297" r:id="rId27"/>
    <p:sldId id="298" r:id="rId28"/>
    <p:sldId id="299" r:id="rId29"/>
    <p:sldId id="300" r:id="rId30"/>
    <p:sldId id="301" r:id="rId31"/>
    <p:sldId id="302" r:id="rId32"/>
    <p:sldId id="303" r:id="rId33"/>
    <p:sldId id="288" r:id="rId34"/>
    <p:sldId id="276"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Imprint MT Shadow" pitchFamily="82" charset="0"/>
        <a:ea typeface="+mn-ea"/>
        <a:cs typeface="+mn-cs"/>
      </a:defRPr>
    </a:lvl1pPr>
    <a:lvl2pPr marL="457200" algn="l" rtl="0" fontAlgn="base">
      <a:spcBef>
        <a:spcPct val="0"/>
      </a:spcBef>
      <a:spcAft>
        <a:spcPct val="0"/>
      </a:spcAft>
      <a:defRPr kern="1200">
        <a:solidFill>
          <a:schemeClr val="tx1"/>
        </a:solidFill>
        <a:latin typeface="Imprint MT Shadow" pitchFamily="82" charset="0"/>
        <a:ea typeface="+mn-ea"/>
        <a:cs typeface="+mn-cs"/>
      </a:defRPr>
    </a:lvl2pPr>
    <a:lvl3pPr marL="914400" algn="l" rtl="0" fontAlgn="base">
      <a:spcBef>
        <a:spcPct val="0"/>
      </a:spcBef>
      <a:spcAft>
        <a:spcPct val="0"/>
      </a:spcAft>
      <a:defRPr kern="1200">
        <a:solidFill>
          <a:schemeClr val="tx1"/>
        </a:solidFill>
        <a:latin typeface="Imprint MT Shadow" pitchFamily="82" charset="0"/>
        <a:ea typeface="+mn-ea"/>
        <a:cs typeface="+mn-cs"/>
      </a:defRPr>
    </a:lvl3pPr>
    <a:lvl4pPr marL="1371600" algn="l" rtl="0" fontAlgn="base">
      <a:spcBef>
        <a:spcPct val="0"/>
      </a:spcBef>
      <a:spcAft>
        <a:spcPct val="0"/>
      </a:spcAft>
      <a:defRPr kern="1200">
        <a:solidFill>
          <a:schemeClr val="tx1"/>
        </a:solidFill>
        <a:latin typeface="Imprint MT Shadow" pitchFamily="82" charset="0"/>
        <a:ea typeface="+mn-ea"/>
        <a:cs typeface="+mn-cs"/>
      </a:defRPr>
    </a:lvl4pPr>
    <a:lvl5pPr marL="1828800" algn="l" rtl="0" fontAlgn="base">
      <a:spcBef>
        <a:spcPct val="0"/>
      </a:spcBef>
      <a:spcAft>
        <a:spcPct val="0"/>
      </a:spcAft>
      <a:defRPr kern="1200">
        <a:solidFill>
          <a:schemeClr val="tx1"/>
        </a:solidFill>
        <a:latin typeface="Imprint MT Shadow" pitchFamily="82" charset="0"/>
        <a:ea typeface="+mn-ea"/>
        <a:cs typeface="+mn-cs"/>
      </a:defRPr>
    </a:lvl5pPr>
    <a:lvl6pPr marL="2286000" algn="l" defTabSz="914400" rtl="0" eaLnBrk="1" latinLnBrk="0" hangingPunct="1">
      <a:defRPr kern="1200">
        <a:solidFill>
          <a:schemeClr val="tx1"/>
        </a:solidFill>
        <a:latin typeface="Imprint MT Shadow" pitchFamily="82" charset="0"/>
        <a:ea typeface="+mn-ea"/>
        <a:cs typeface="+mn-cs"/>
      </a:defRPr>
    </a:lvl6pPr>
    <a:lvl7pPr marL="2743200" algn="l" defTabSz="914400" rtl="0" eaLnBrk="1" latinLnBrk="0" hangingPunct="1">
      <a:defRPr kern="1200">
        <a:solidFill>
          <a:schemeClr val="tx1"/>
        </a:solidFill>
        <a:latin typeface="Imprint MT Shadow" pitchFamily="82" charset="0"/>
        <a:ea typeface="+mn-ea"/>
        <a:cs typeface="+mn-cs"/>
      </a:defRPr>
    </a:lvl7pPr>
    <a:lvl8pPr marL="3200400" algn="l" defTabSz="914400" rtl="0" eaLnBrk="1" latinLnBrk="0" hangingPunct="1">
      <a:defRPr kern="1200">
        <a:solidFill>
          <a:schemeClr val="tx1"/>
        </a:solidFill>
        <a:latin typeface="Imprint MT Shadow" pitchFamily="82" charset="0"/>
        <a:ea typeface="+mn-ea"/>
        <a:cs typeface="+mn-cs"/>
      </a:defRPr>
    </a:lvl8pPr>
    <a:lvl9pPr marL="3657600" algn="l" defTabSz="914400" rtl="0" eaLnBrk="1" latinLnBrk="0" hangingPunct="1">
      <a:defRPr kern="1200">
        <a:solidFill>
          <a:schemeClr val="tx1"/>
        </a:solidFill>
        <a:latin typeface="Imprint MT Shadow"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2300" autoAdjust="0"/>
  </p:normalViewPr>
  <p:slideViewPr>
    <p:cSldViewPr>
      <p:cViewPr>
        <p:scale>
          <a:sx n="51" d="100"/>
          <a:sy n="51" d="100"/>
        </p:scale>
        <p:origin x="-763" y="-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FBEA72B-29D2-4ECF-814D-472BDC158411}" type="datetimeFigureOut">
              <a:rPr lang="en-US"/>
              <a:pPr>
                <a:defRPr/>
              </a:pPr>
              <a:t>12/7/2012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36FA4DA-EA92-421D-966A-DAA77610FF7B}" type="slidenum">
              <a:rPr lang="en-US"/>
              <a:pPr>
                <a:defRPr/>
              </a:pPr>
              <a:t>‹#›</a:t>
            </a:fld>
            <a:endParaRPr lang="en-US"/>
          </a:p>
        </p:txBody>
      </p:sp>
    </p:spTree>
    <p:extLst>
      <p:ext uri="{BB962C8B-B14F-4D97-AF65-F5344CB8AC3E}">
        <p14:creationId xmlns:p14="http://schemas.microsoft.com/office/powerpoint/2010/main" val="2422560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475012</a:t>
            </a:r>
            <a:r>
              <a:rPr lang="en-US" smtClean="0"/>
              <a:t> - </a:t>
            </a:r>
            <a:r>
              <a:rPr lang="en-US" b="1" smtClean="0"/>
              <a:t>Rotary Drill Operators Oil and Gas</a:t>
            </a:r>
            <a:r>
              <a:rPr lang="en-US" smtClean="0"/>
              <a:t> </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01BC6-69BE-4653-946C-68C2C9701315}" type="slidenum">
              <a:rPr lang="en-US"/>
              <a:pPr fontAlgn="base">
                <a:spcBef>
                  <a:spcPct val="0"/>
                </a:spcBef>
                <a:spcAft>
                  <a:spcPct val="0"/>
                </a:spcAft>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47-2073 Operating Engineers and other construction equipment operators</a:t>
            </a:r>
          </a:p>
          <a:p>
            <a:pPr eaLnBrk="1" hangingPunct="1">
              <a:spcBef>
                <a:spcPct val="0"/>
              </a:spcBef>
            </a:pPr>
            <a:r>
              <a:rPr lang="en-US" smtClean="0"/>
              <a:t>Operate one or several types of power construction equipment, such as motor graders, bulldozers, scrapers, compressors, pumps,</a:t>
            </a:r>
          </a:p>
          <a:p>
            <a:pPr eaLnBrk="1" hangingPunct="1">
              <a:spcBef>
                <a:spcPct val="0"/>
              </a:spcBef>
            </a:pPr>
            <a:r>
              <a:rPr lang="en-US" smtClean="0"/>
              <a:t>Derricks, shovels, tractors, or front-end loaders to excavate, move, and grade earth, erect structures, or pour concrete or other hard surface pavement. </a:t>
            </a:r>
          </a:p>
          <a:p>
            <a:pPr eaLnBrk="1" hangingPunct="1">
              <a:spcBef>
                <a:spcPct val="0"/>
              </a:spcBef>
            </a:pPr>
            <a:r>
              <a:rPr lang="en-US" smtClean="0"/>
              <a:t>May repair and maintain equipment in addition to other duties.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29-1141 or 29-1111 Registered Nurses </a:t>
            </a:r>
          </a:p>
          <a:p>
            <a:pPr eaLnBrk="1" hangingPunct="1">
              <a:spcBef>
                <a:spcPct val="0"/>
              </a:spcBef>
            </a:pPr>
            <a:r>
              <a:rPr lang="en-US" smtClean="0"/>
              <a:t>53-3032 Truck Drivers, Heavy &amp; Tractor Trailer </a:t>
            </a:r>
          </a:p>
          <a:p>
            <a:pPr eaLnBrk="1" hangingPunct="1">
              <a:spcBef>
                <a:spcPct val="0"/>
              </a:spcBef>
            </a:pPr>
            <a:r>
              <a:rPr lang="en-US" smtClean="0"/>
              <a:t>25-9041 Teaching Assistants</a:t>
            </a:r>
          </a:p>
          <a:p>
            <a:pPr eaLnBrk="1" hangingPunct="1">
              <a:spcBef>
                <a:spcPct val="0"/>
              </a:spcBef>
            </a:pPr>
            <a:r>
              <a:rPr lang="en-US" smtClean="0"/>
              <a:t>47-5013 Service Unit Operators, Oil, Gas, and Mining</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6E98D2-1E82-461F-A84A-5F0E9E6BAE5B}" type="slidenum">
              <a:rPr lang="en-US"/>
              <a:pPr fontAlgn="base">
                <a:spcBef>
                  <a:spcPct val="0"/>
                </a:spcBef>
                <a:spcAft>
                  <a:spcPct val="0"/>
                </a:spcAft>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47-5013 Service Unit Operators, Oil, Gas, and Mining</a:t>
            </a:r>
          </a:p>
          <a:p>
            <a:pPr eaLnBrk="1" hangingPunct="1">
              <a:spcBef>
                <a:spcPct val="0"/>
              </a:spcBef>
            </a:pPr>
            <a:endParaRPr lang="en-US" dirty="0" smtClean="0"/>
          </a:p>
          <a:p>
            <a:pPr eaLnBrk="1" hangingPunct="1">
              <a:spcBef>
                <a:spcPct val="0"/>
              </a:spcBef>
            </a:pPr>
            <a:r>
              <a:rPr lang="en-US" dirty="0" smtClean="0"/>
              <a:t>Operate equipment to increase oil flow from producing wells or to remove stuck pipe, casing, tools, or other obstructions from drilling wells. </a:t>
            </a:r>
          </a:p>
          <a:p>
            <a:pPr eaLnBrk="1" hangingPunct="1">
              <a:spcBef>
                <a:spcPct val="0"/>
              </a:spcBef>
            </a:pPr>
            <a:r>
              <a:rPr lang="en-US" dirty="0" smtClean="0"/>
              <a:t>May also perform similar services in mining exploration operations.  </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642888-F1A9-4CB0-95C8-57BA2BFE733B}" type="slidenum">
              <a:rPr lang="en-US"/>
              <a:pPr fontAlgn="base">
                <a:spcBef>
                  <a:spcPct val="0"/>
                </a:spcBef>
                <a:spcAft>
                  <a:spcPct val="0"/>
                </a:spcAft>
                <a:defRPr/>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77688B-661F-4879-AFE9-B31D94C0F248}" type="slidenum">
              <a:rPr lang="en-US"/>
              <a:pPr fontAlgn="base">
                <a:spcBef>
                  <a:spcPct val="0"/>
                </a:spcBef>
                <a:spcAft>
                  <a:spcPct val="0"/>
                </a:spcAft>
                <a:defRPr/>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3/1/2012</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F630F6-D3F8-4822-9E76-A9A94F39D0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3/1/2012</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205AB-A4B4-48AB-AD04-F30A22BB3F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3/1/2012</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8A572F-75F0-437E-8C21-3AA21740F7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3/1/2012</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75B1FD-3B5D-4079-B824-73CB7DBFA7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3/1/2012</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85EFE1-5FF7-4A07-BA50-65735AF523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3/1/2012</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7539AB-428B-46E3-A470-2D6F0F0598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3/1/2012</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6B232E-5B83-46D3-9976-C604C6B4C1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3/1/2012</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B680DC-201D-448D-A4B5-A53571A70E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3/1/2012</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E263E5-0D94-4241-93EF-3B0517F7FB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3/1/2012</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6A1CA7-C431-4564-871F-468E477A15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3/1/2012</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EF1867-6B67-49FA-BC30-28E09F0D64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3/1/2012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45BEB46-A6A8-4265-A017-620D93DBF2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lgerian"/>
        </a:defRPr>
      </a:lvl2pPr>
      <a:lvl3pPr algn="ctr" rtl="0" eaLnBrk="0" fontAlgn="base" hangingPunct="0">
        <a:spcBef>
          <a:spcPct val="0"/>
        </a:spcBef>
        <a:spcAft>
          <a:spcPct val="0"/>
        </a:spcAft>
        <a:defRPr sz="4400">
          <a:solidFill>
            <a:schemeClr val="tx1"/>
          </a:solidFill>
          <a:latin typeface="Algerian"/>
        </a:defRPr>
      </a:lvl3pPr>
      <a:lvl4pPr algn="ctr" rtl="0" eaLnBrk="0" fontAlgn="base" hangingPunct="0">
        <a:spcBef>
          <a:spcPct val="0"/>
        </a:spcBef>
        <a:spcAft>
          <a:spcPct val="0"/>
        </a:spcAft>
        <a:defRPr sz="4400">
          <a:solidFill>
            <a:schemeClr val="tx1"/>
          </a:solidFill>
          <a:latin typeface="Algerian"/>
        </a:defRPr>
      </a:lvl4pPr>
      <a:lvl5pPr algn="ctr" rtl="0" eaLnBrk="0" fontAlgn="base" hangingPunct="0">
        <a:spcBef>
          <a:spcPct val="0"/>
        </a:spcBef>
        <a:spcAft>
          <a:spcPct val="0"/>
        </a:spcAft>
        <a:defRPr sz="4400">
          <a:solidFill>
            <a:schemeClr val="tx1"/>
          </a:solidFill>
          <a:latin typeface="Algerian"/>
        </a:defRPr>
      </a:lvl5pPr>
      <a:lvl6pPr marL="457200" algn="ctr" rtl="0" fontAlgn="base">
        <a:spcBef>
          <a:spcPct val="0"/>
        </a:spcBef>
        <a:spcAft>
          <a:spcPct val="0"/>
        </a:spcAft>
        <a:defRPr sz="4400">
          <a:solidFill>
            <a:schemeClr val="tx1"/>
          </a:solidFill>
          <a:latin typeface="Algerian"/>
        </a:defRPr>
      </a:lvl6pPr>
      <a:lvl7pPr marL="914400" algn="ctr" rtl="0" fontAlgn="base">
        <a:spcBef>
          <a:spcPct val="0"/>
        </a:spcBef>
        <a:spcAft>
          <a:spcPct val="0"/>
        </a:spcAft>
        <a:defRPr sz="4400">
          <a:solidFill>
            <a:schemeClr val="tx1"/>
          </a:solidFill>
          <a:latin typeface="Algerian"/>
        </a:defRPr>
      </a:lvl7pPr>
      <a:lvl8pPr marL="1371600" algn="ctr" rtl="0" fontAlgn="base">
        <a:spcBef>
          <a:spcPct val="0"/>
        </a:spcBef>
        <a:spcAft>
          <a:spcPct val="0"/>
        </a:spcAft>
        <a:defRPr sz="4400">
          <a:solidFill>
            <a:schemeClr val="tx1"/>
          </a:solidFill>
          <a:latin typeface="Algerian"/>
        </a:defRPr>
      </a:lvl8pPr>
      <a:lvl9pPr marL="1828800" algn="ctr" rtl="0" fontAlgn="base">
        <a:spcBef>
          <a:spcPct val="0"/>
        </a:spcBef>
        <a:spcAft>
          <a:spcPct val="0"/>
        </a:spcAft>
        <a:defRPr sz="4400">
          <a:solidFill>
            <a:schemeClr val="tx1"/>
          </a:solidFill>
          <a:latin typeface="Algerian"/>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oe.state.wy.us/lmi/toc_202.htm" TargetMode="External"/><Relationship Id="rId2" Type="http://schemas.openxmlformats.org/officeDocument/2006/relationships/hyperlink" Target="http://doe.state.wy.us/lmi/benefits.htm" TargetMode="External"/><Relationship Id="rId1" Type="http://schemas.openxmlformats.org/officeDocument/2006/relationships/slideLayout" Target="../slideLayouts/slideLayout2.xml"/><Relationship Id="rId4" Type="http://schemas.openxmlformats.org/officeDocument/2006/relationships/hyperlink" Target="http://doe.state.wy.us/lmi/industries.htm"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bls.gov/opub/ooq/2012/summer/art03.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onetcenter.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arm6.static.flickr.com/5190/5666065982_80eab4ae36_o.jpg" TargetMode="External"/><Relationship Id="rId2" Type="http://schemas.openxmlformats.org/officeDocument/2006/relationships/hyperlink" Target="http://www.careeronestop.or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www.forbes.com/sites/jennagoudreau/2012/06/21/the-best-jobs-that-dont-require-a-bachelors-degree" TargetMode="External"/><Relationship Id="rId2" Type="http://schemas.openxmlformats.org/officeDocument/2006/relationships/hyperlink" Target="http://www.careerpath.com/" TargetMode="External"/><Relationship Id="rId1" Type="http://schemas.openxmlformats.org/officeDocument/2006/relationships/slideLayout" Target="../slideLayouts/slideLayout2.xml"/><Relationship Id="rId4" Type="http://schemas.openxmlformats.org/officeDocument/2006/relationships/hyperlink" Target="http://www.forbes.com/sites/jennagoudreau/2012/06/21/the-best-jobs-that-dont-require-a-bachelors-degre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reencareersguide.co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oe.state.wy.us/lmi/projections.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DWS-RESEARCHPLANNING@wyo.gov" TargetMode="External"/><Relationship Id="rId2" Type="http://schemas.openxmlformats.org/officeDocument/2006/relationships/hyperlink" Target="http://doe.state.wy.us/lmi/" TargetMode="Externa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hyperlink" Target="http://www.clipartheaven.com/clipart/technology_&amp;_communication/telephone_&amp;_fax/telephone_-_antique_6.gi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wyomingatwork.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e.state.wy.us/lmi/dir_lic/WY_Licensed_Occs_Fall_2011.pdf" TargetMode="External"/><Relationship Id="rId2" Type="http://schemas.openxmlformats.org/officeDocument/2006/relationships/hyperlink" Target="http://doe.state.wy.us/lmi/career.htm"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doe.state.wy.us/lmi/newhires.htm" TargetMode="External"/><Relationship Id="rId2" Type="http://schemas.openxmlformats.org/officeDocument/2006/relationships/hyperlink" Target="http://doe.state.wy.us/lmi/oes.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farm6.staticflickr.com/5208/5274316238_7659823fea_z.jpg"/>
          <p:cNvPicPr>
            <a:picLocks noChangeAspect="1" noChangeArrowheads="1"/>
          </p:cNvPicPr>
          <p:nvPr/>
        </p:nvPicPr>
        <p:blipFill>
          <a:blip r:embed="rId2"/>
          <a:srcRect/>
          <a:stretch>
            <a:fillRect/>
          </a:stretch>
        </p:blipFill>
        <p:spPr bwMode="auto">
          <a:xfrm>
            <a:off x="2117725" y="1524000"/>
            <a:ext cx="4784725" cy="2971800"/>
          </a:xfrm>
          <a:prstGeom prst="rect">
            <a:avLst/>
          </a:prstGeom>
          <a:noFill/>
          <a:ln w="9525">
            <a:solidFill>
              <a:schemeClr val="tx1"/>
            </a:solidFill>
            <a:miter lim="800000"/>
            <a:headEnd/>
            <a:tailEnd/>
          </a:ln>
        </p:spPr>
      </p:pic>
      <p:sp>
        <p:nvSpPr>
          <p:cNvPr id="14338" name="Title 1"/>
          <p:cNvSpPr>
            <a:spLocks noGrp="1"/>
          </p:cNvSpPr>
          <p:nvPr>
            <p:ph type="ctrTitle"/>
          </p:nvPr>
        </p:nvSpPr>
        <p:spPr>
          <a:xfrm>
            <a:off x="76200" y="0"/>
            <a:ext cx="8991600" cy="1676400"/>
          </a:xfrm>
        </p:spPr>
        <p:txBody>
          <a:bodyPr anchor="t"/>
          <a:lstStyle/>
          <a:p>
            <a:pPr eaLnBrk="1" hangingPunct="1"/>
            <a:r>
              <a:rPr lang="en-US" sz="3200" smtClean="0">
                <a:latin typeface="Imprint MT Shadow" pitchFamily="82" charset="0"/>
              </a:rPr>
              <a:t>Wyoming Department of </a:t>
            </a:r>
            <a:br>
              <a:rPr lang="en-US" sz="3200" smtClean="0">
                <a:latin typeface="Imprint MT Shadow" pitchFamily="82" charset="0"/>
              </a:rPr>
            </a:br>
            <a:r>
              <a:rPr lang="en-US" sz="3200" smtClean="0">
                <a:latin typeface="Imprint MT Shadow" pitchFamily="82" charset="0"/>
              </a:rPr>
              <a:t>Workforce Services </a:t>
            </a:r>
            <a:br>
              <a:rPr lang="en-US" sz="3200" smtClean="0">
                <a:latin typeface="Imprint MT Shadow" pitchFamily="82" charset="0"/>
              </a:rPr>
            </a:br>
            <a:r>
              <a:rPr lang="en-US" sz="3200" smtClean="0">
                <a:latin typeface="Imprint MT Shadow" pitchFamily="82" charset="0"/>
              </a:rPr>
              <a:t>Research &amp; Planning</a:t>
            </a:r>
          </a:p>
        </p:txBody>
      </p:sp>
      <p:sp>
        <p:nvSpPr>
          <p:cNvPr id="5" name="Slide Number Placeholder 4"/>
          <p:cNvSpPr>
            <a:spLocks noGrp="1"/>
          </p:cNvSpPr>
          <p:nvPr>
            <p:ph type="sldNum" sz="quarter" idx="12"/>
          </p:nvPr>
        </p:nvSpPr>
        <p:spPr/>
        <p:txBody>
          <a:bodyPr/>
          <a:lstStyle/>
          <a:p>
            <a:pPr>
              <a:defRPr/>
            </a:pPr>
            <a:fld id="{1FF67E7F-CD3D-4786-B722-2EFA5CA00D28}" type="slidenum">
              <a:rPr lang="en-US"/>
              <a:pPr>
                <a:defRPr/>
              </a:pPr>
              <a:t>1</a:t>
            </a:fld>
            <a:endParaRPr lang="en-US"/>
          </a:p>
        </p:txBody>
      </p:sp>
      <p:sp>
        <p:nvSpPr>
          <p:cNvPr id="14340" name="TextBox 5"/>
          <p:cNvSpPr txBox="1">
            <a:spLocks noChangeArrowheads="1"/>
          </p:cNvSpPr>
          <p:nvPr/>
        </p:nvSpPr>
        <p:spPr bwMode="auto">
          <a:xfrm>
            <a:off x="220663" y="4495800"/>
            <a:ext cx="8534400" cy="2924175"/>
          </a:xfrm>
          <a:prstGeom prst="rect">
            <a:avLst/>
          </a:prstGeom>
          <a:noFill/>
          <a:ln w="9525">
            <a:noFill/>
            <a:miter lim="800000"/>
            <a:headEnd/>
            <a:tailEnd/>
          </a:ln>
        </p:spPr>
        <p:txBody>
          <a:bodyPr>
            <a:spAutoFit/>
          </a:bodyPr>
          <a:lstStyle/>
          <a:p>
            <a:pPr algn="ctr"/>
            <a:r>
              <a:rPr lang="en-US" sz="3200" u="sng">
                <a:latin typeface="Book Antiqua" pitchFamily="18" charset="0"/>
              </a:rPr>
              <a:t>Labor Market Information for Wyoming</a:t>
            </a:r>
          </a:p>
          <a:p>
            <a:pPr algn="ctr"/>
            <a:r>
              <a:rPr lang="en-US" sz="2400">
                <a:latin typeface="Book Antiqua" pitchFamily="18" charset="0"/>
              </a:rPr>
              <a:t>Presented at the Other Ways to Win: Career Readiness Seminar, Casper, WY</a:t>
            </a:r>
          </a:p>
          <a:p>
            <a:pPr algn="ctr"/>
            <a:r>
              <a:rPr lang="en-US" sz="2400">
                <a:latin typeface="Book Antiqua" pitchFamily="18" charset="0"/>
              </a:rPr>
              <a:t>by Sara Saulcy, Senior Economist and </a:t>
            </a:r>
          </a:p>
          <a:p>
            <a:pPr algn="ctr"/>
            <a:r>
              <a:rPr lang="en-US" sz="2400">
                <a:latin typeface="Book Antiqua" pitchFamily="18" charset="0"/>
              </a:rPr>
              <a:t>Patrick Manning, Principal Economist</a:t>
            </a:r>
          </a:p>
          <a:p>
            <a:pPr algn="ctr"/>
            <a:r>
              <a:rPr lang="en-US" sz="2400">
                <a:latin typeface="Book Antiqua" pitchFamily="18" charset="0"/>
              </a:rPr>
              <a:t>December 1, 2012</a:t>
            </a:r>
          </a:p>
          <a:p>
            <a:pPr algn="ctr"/>
            <a:endParaRPr lang="en-US" sz="3200">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28600"/>
            <a:ext cx="8229600" cy="715963"/>
          </a:xfrm>
        </p:spPr>
        <p:txBody>
          <a:bodyPr anchor="t"/>
          <a:lstStyle/>
          <a:p>
            <a:pPr eaLnBrk="1" hangingPunct="1"/>
            <a:r>
              <a:rPr lang="en-US" sz="4000" smtClean="0">
                <a:latin typeface="Imprint MT Shadow" pitchFamily="82" charset="0"/>
              </a:rPr>
              <a:t>Career and Occupational Resources from WY-DWS</a:t>
            </a:r>
          </a:p>
        </p:txBody>
      </p:sp>
      <p:sp>
        <p:nvSpPr>
          <p:cNvPr id="23554" name="Content Placeholder 2"/>
          <p:cNvSpPr>
            <a:spLocks noGrp="1"/>
          </p:cNvSpPr>
          <p:nvPr>
            <p:ph idx="1"/>
          </p:nvPr>
        </p:nvSpPr>
        <p:spPr>
          <a:xfrm>
            <a:off x="228600" y="1524000"/>
            <a:ext cx="8610600" cy="5105400"/>
          </a:xfrm>
        </p:spPr>
        <p:txBody>
          <a:bodyPr/>
          <a:lstStyle/>
          <a:p>
            <a:pPr eaLnBrk="1" hangingPunct="1">
              <a:lnSpc>
                <a:spcPct val="80000"/>
              </a:lnSpc>
            </a:pPr>
            <a:r>
              <a:rPr lang="en-US" sz="2700" b="1" smtClean="0">
                <a:latin typeface="Book Antiqua" pitchFamily="18" charset="0"/>
              </a:rPr>
              <a:t>Benefits survey:</a:t>
            </a:r>
            <a:r>
              <a:rPr lang="en-US" sz="2700" smtClean="0">
                <a:latin typeface="Book Antiqua" pitchFamily="18" charset="0"/>
              </a:rPr>
              <a:t> </a:t>
            </a:r>
            <a:r>
              <a:rPr lang="en-US" sz="2700" smtClean="0">
                <a:latin typeface="Book Antiqua" pitchFamily="18" charset="0"/>
                <a:hlinkClick r:id="rId2"/>
              </a:rPr>
              <a:t>http://doe.state.wy.us/lmi/benefits.htm</a:t>
            </a:r>
            <a:r>
              <a:rPr lang="en-US" sz="2700" smtClean="0">
                <a:latin typeface="Book Antiqua" pitchFamily="18" charset="0"/>
              </a:rPr>
              <a:t> </a:t>
            </a:r>
          </a:p>
          <a:p>
            <a:pPr lvl="1" eaLnBrk="1" hangingPunct="1">
              <a:lnSpc>
                <a:spcPct val="80000"/>
              </a:lnSpc>
            </a:pPr>
            <a:r>
              <a:rPr lang="en-US" sz="2400" smtClean="0">
                <a:latin typeface="Book Antiqua" pitchFamily="18" charset="0"/>
              </a:rPr>
              <a:t>Survey of employers about benefits they provide (or not) to their employees</a:t>
            </a:r>
          </a:p>
          <a:p>
            <a:pPr lvl="2" eaLnBrk="1" hangingPunct="1">
              <a:lnSpc>
                <a:spcPct val="80000"/>
              </a:lnSpc>
            </a:pPr>
            <a:r>
              <a:rPr lang="en-US" sz="2000" smtClean="0">
                <a:latin typeface="Book Antiqua" pitchFamily="18" charset="0"/>
              </a:rPr>
              <a:t>Data by employer size and industry</a:t>
            </a:r>
          </a:p>
          <a:p>
            <a:pPr eaLnBrk="1" hangingPunct="1">
              <a:lnSpc>
                <a:spcPct val="80000"/>
              </a:lnSpc>
              <a:buFont typeface="Arial" charset="0"/>
              <a:buNone/>
            </a:pPr>
            <a:endParaRPr lang="en-US" sz="1300" smtClean="0">
              <a:latin typeface="Book Antiqua" pitchFamily="18" charset="0"/>
            </a:endParaRPr>
          </a:p>
          <a:p>
            <a:pPr eaLnBrk="1" hangingPunct="1">
              <a:lnSpc>
                <a:spcPct val="80000"/>
              </a:lnSpc>
            </a:pPr>
            <a:r>
              <a:rPr lang="en-US" sz="2700" b="1" smtClean="0">
                <a:latin typeface="Book Antiqua" pitchFamily="18" charset="0"/>
              </a:rPr>
              <a:t>Quarterly Census of Employment and Wages:</a:t>
            </a:r>
            <a:r>
              <a:rPr lang="en-US" sz="2700" smtClean="0">
                <a:latin typeface="Book Antiqua" pitchFamily="18" charset="0"/>
              </a:rPr>
              <a:t> </a:t>
            </a:r>
            <a:r>
              <a:rPr lang="en-US" sz="2700" smtClean="0">
                <a:latin typeface="Book Antiqua" pitchFamily="18" charset="0"/>
                <a:hlinkClick r:id="rId3"/>
              </a:rPr>
              <a:t>http://doe.state.wy.us/lmi/toc_202.htm</a:t>
            </a:r>
            <a:r>
              <a:rPr lang="en-US" sz="2700" smtClean="0">
                <a:latin typeface="Book Antiqua" pitchFamily="18" charset="0"/>
              </a:rPr>
              <a:t> </a:t>
            </a:r>
          </a:p>
          <a:p>
            <a:pPr lvl="1" eaLnBrk="1" hangingPunct="1">
              <a:lnSpc>
                <a:spcPct val="80000"/>
              </a:lnSpc>
            </a:pPr>
            <a:r>
              <a:rPr lang="en-US" sz="2400" smtClean="0">
                <a:latin typeface="Book Antiqua" pitchFamily="18" charset="0"/>
              </a:rPr>
              <a:t>Describes employment &amp; wages in Wyoming by industry, county, and other characteristics</a:t>
            </a:r>
          </a:p>
          <a:p>
            <a:pPr eaLnBrk="1" hangingPunct="1">
              <a:lnSpc>
                <a:spcPct val="80000"/>
              </a:lnSpc>
              <a:buFont typeface="Arial" charset="0"/>
              <a:buNone/>
            </a:pPr>
            <a:endParaRPr lang="en-US" sz="1400" smtClean="0">
              <a:latin typeface="Book Antiqua" pitchFamily="18" charset="0"/>
            </a:endParaRPr>
          </a:p>
          <a:p>
            <a:pPr eaLnBrk="1" hangingPunct="1">
              <a:lnSpc>
                <a:spcPct val="80000"/>
              </a:lnSpc>
            </a:pPr>
            <a:r>
              <a:rPr lang="en-US" sz="2700" b="1" smtClean="0">
                <a:latin typeface="Book Antiqua" pitchFamily="18" charset="0"/>
              </a:rPr>
              <a:t>Growing and declining industries:</a:t>
            </a:r>
            <a:r>
              <a:rPr lang="en-US" sz="2700" smtClean="0">
                <a:latin typeface="Book Antiqua" pitchFamily="18" charset="0"/>
              </a:rPr>
              <a:t> </a:t>
            </a:r>
            <a:r>
              <a:rPr lang="en-US" sz="2700" smtClean="0">
                <a:latin typeface="Book Antiqua" pitchFamily="18" charset="0"/>
                <a:hlinkClick r:id="rId4"/>
              </a:rPr>
              <a:t>http://doe.state.wy.us/lmi/industries.htm</a:t>
            </a:r>
            <a:r>
              <a:rPr lang="en-US" sz="2700" smtClean="0">
                <a:latin typeface="Book Antiqua" pitchFamily="18" charset="0"/>
              </a:rPr>
              <a:t> </a:t>
            </a:r>
          </a:p>
          <a:p>
            <a:pPr lvl="1" eaLnBrk="1" hangingPunct="1">
              <a:lnSpc>
                <a:spcPct val="80000"/>
              </a:lnSpc>
            </a:pPr>
            <a:r>
              <a:rPr lang="en-US" sz="2400" smtClean="0">
                <a:latin typeface="Book Antiqua" pitchFamily="18" charset="0"/>
              </a:rPr>
              <a:t>Industries  in which the employment level is increasing/decreasing by 5% or more for two quarters over the year period</a:t>
            </a:r>
          </a:p>
          <a:p>
            <a:pPr eaLnBrk="1" hangingPunct="1">
              <a:lnSpc>
                <a:spcPct val="80000"/>
              </a:lnSpc>
            </a:pPr>
            <a:endParaRPr lang="en-US" sz="2700" smtClean="0"/>
          </a:p>
        </p:txBody>
      </p:sp>
      <p:sp>
        <p:nvSpPr>
          <p:cNvPr id="5" name="Slide Number Placeholder 4"/>
          <p:cNvSpPr>
            <a:spLocks noGrp="1"/>
          </p:cNvSpPr>
          <p:nvPr>
            <p:ph type="sldNum" sz="quarter" idx="12"/>
          </p:nvPr>
        </p:nvSpPr>
        <p:spPr/>
        <p:txBody>
          <a:bodyPr/>
          <a:lstStyle/>
          <a:p>
            <a:pPr>
              <a:defRPr/>
            </a:pPr>
            <a:fld id="{43C01E30-EEC2-4F9D-9933-B2D1049519A7}"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6200"/>
            <a:ext cx="8229600" cy="715963"/>
          </a:xfrm>
        </p:spPr>
        <p:txBody>
          <a:bodyPr anchor="t"/>
          <a:lstStyle/>
          <a:p>
            <a:pPr eaLnBrk="1" hangingPunct="1"/>
            <a:r>
              <a:rPr lang="en-US" sz="4000" smtClean="0">
                <a:latin typeface="Imprint MT Shadow" pitchFamily="82" charset="0"/>
              </a:rPr>
              <a:t>Career and Occupational Resources from USDOL</a:t>
            </a:r>
          </a:p>
        </p:txBody>
      </p:sp>
      <p:sp>
        <p:nvSpPr>
          <p:cNvPr id="24578" name="Content Placeholder 2"/>
          <p:cNvSpPr>
            <a:spLocks noGrp="1"/>
          </p:cNvSpPr>
          <p:nvPr>
            <p:ph idx="1"/>
          </p:nvPr>
        </p:nvSpPr>
        <p:spPr>
          <a:xfrm>
            <a:off x="0" y="1524000"/>
            <a:ext cx="9144000" cy="5105400"/>
          </a:xfrm>
        </p:spPr>
        <p:txBody>
          <a:bodyPr/>
          <a:lstStyle/>
          <a:p>
            <a:pPr eaLnBrk="1" hangingPunct="1">
              <a:lnSpc>
                <a:spcPct val="80000"/>
              </a:lnSpc>
            </a:pPr>
            <a:r>
              <a:rPr lang="en-US" sz="2700" b="1" smtClean="0">
                <a:latin typeface="Book Antiqua" pitchFamily="18" charset="0"/>
              </a:rPr>
              <a:t>Publication: “High Wages After High School – Without a Bachelor’s Degree,” from the U.S. Department of Labor, Bureau of Labor Statistics:</a:t>
            </a:r>
            <a:r>
              <a:rPr lang="en-US" sz="2700" smtClean="0">
                <a:latin typeface="Book Antiqua" pitchFamily="18" charset="0"/>
              </a:rPr>
              <a:t> </a:t>
            </a:r>
            <a:r>
              <a:rPr lang="en-US" sz="2700" u="sng" smtClean="0">
                <a:latin typeface="Book Antiqua" pitchFamily="18" charset="0"/>
                <a:hlinkClick r:id="rId2"/>
              </a:rPr>
              <a:t>www.bls.gov/opub/ooq/2012/summer/art03.pdf</a:t>
            </a:r>
            <a:r>
              <a:rPr lang="en-US" sz="2700" smtClean="0">
                <a:latin typeface="Book Antiqua" pitchFamily="18" charset="0"/>
              </a:rPr>
              <a:t> </a:t>
            </a:r>
          </a:p>
          <a:p>
            <a:pPr lvl="1" eaLnBrk="1" hangingPunct="1">
              <a:lnSpc>
                <a:spcPct val="80000"/>
              </a:lnSpc>
            </a:pPr>
            <a:r>
              <a:rPr lang="en-US" sz="2400" smtClean="0">
                <a:latin typeface="Book Antiqua" pitchFamily="18" charset="0"/>
              </a:rPr>
              <a:t>Includes information about:</a:t>
            </a:r>
          </a:p>
          <a:p>
            <a:pPr lvl="2" eaLnBrk="1" hangingPunct="1">
              <a:lnSpc>
                <a:spcPct val="80000"/>
              </a:lnSpc>
            </a:pPr>
            <a:r>
              <a:rPr lang="en-US" smtClean="0">
                <a:latin typeface="Book Antiqua" pitchFamily="18" charset="0"/>
              </a:rPr>
              <a:t>Occupations which have median annual wages of $50,000 or higher as of May 2010 that don’t require a Bachelor’s degree</a:t>
            </a:r>
          </a:p>
          <a:p>
            <a:pPr lvl="2" eaLnBrk="1" hangingPunct="1">
              <a:lnSpc>
                <a:spcPct val="80000"/>
              </a:lnSpc>
            </a:pPr>
            <a:r>
              <a:rPr lang="en-US" smtClean="0">
                <a:latin typeface="Book Antiqua" pitchFamily="18" charset="0"/>
              </a:rPr>
              <a:t>Work experience requirements and types of on-the-job training</a:t>
            </a:r>
          </a:p>
          <a:p>
            <a:pPr lvl="2" eaLnBrk="1" hangingPunct="1">
              <a:lnSpc>
                <a:spcPct val="80000"/>
              </a:lnSpc>
            </a:pPr>
            <a:r>
              <a:rPr lang="en-US" smtClean="0">
                <a:latin typeface="Book Antiqua" pitchFamily="18" charset="0"/>
              </a:rPr>
              <a:t>Projected growth in the U.S. for these occupations</a:t>
            </a:r>
          </a:p>
          <a:p>
            <a:pPr lvl="1" eaLnBrk="1" hangingPunct="1">
              <a:lnSpc>
                <a:spcPct val="80000"/>
              </a:lnSpc>
              <a:buFont typeface="Arial" charset="0"/>
              <a:buNone/>
            </a:pPr>
            <a:endParaRPr lang="en-US" sz="2400" smtClean="0">
              <a:latin typeface="Book Antiqua" pitchFamily="18" charset="0"/>
            </a:endParaRPr>
          </a:p>
          <a:p>
            <a:pPr lvl="1" eaLnBrk="1" hangingPunct="1">
              <a:lnSpc>
                <a:spcPct val="80000"/>
              </a:lnSpc>
            </a:pPr>
            <a:endParaRPr lang="en-US" sz="2400" smtClean="0">
              <a:latin typeface="Book Antiqua" pitchFamily="18" charset="0"/>
            </a:endParaRPr>
          </a:p>
          <a:p>
            <a:pPr eaLnBrk="1" hangingPunct="1">
              <a:lnSpc>
                <a:spcPct val="80000"/>
              </a:lnSpc>
              <a:buFont typeface="Arial" charset="0"/>
              <a:buNone/>
            </a:pPr>
            <a:endParaRPr lang="en-US" sz="1200"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FBBD320E-7349-4A74-94DC-AC98DBA91E59}"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r>
              <a:rPr lang="en-US" sz="4000" smtClean="0">
                <a:latin typeface="Imprint MT Shadow" pitchFamily="82" charset="0"/>
              </a:rPr>
              <a:t>Career and Occupational Resources from USDOL</a:t>
            </a:r>
          </a:p>
        </p:txBody>
      </p:sp>
      <p:sp>
        <p:nvSpPr>
          <p:cNvPr id="25602" name="Rectangle 3"/>
          <p:cNvSpPr>
            <a:spLocks noGrp="1"/>
          </p:cNvSpPr>
          <p:nvPr>
            <p:ph type="body" idx="1"/>
          </p:nvPr>
        </p:nvSpPr>
        <p:spPr>
          <a:xfrm>
            <a:off x="457200" y="2057400"/>
            <a:ext cx="8229600" cy="4068763"/>
          </a:xfrm>
        </p:spPr>
        <p:txBody>
          <a:bodyPr/>
          <a:lstStyle/>
          <a:p>
            <a:pPr eaLnBrk="1" hangingPunct="1">
              <a:lnSpc>
                <a:spcPct val="80000"/>
              </a:lnSpc>
            </a:pPr>
            <a:r>
              <a:rPr lang="en-US" sz="2700" b="1" smtClean="0">
                <a:latin typeface="Book Antiqua" pitchFamily="18" charset="0"/>
              </a:rPr>
              <a:t>U.S. Department of Labor, Employment &amp; Training Administration O*NET Resource Center:</a:t>
            </a:r>
            <a:r>
              <a:rPr lang="en-US" sz="2700" smtClean="0">
                <a:latin typeface="Book Antiqua" pitchFamily="18" charset="0"/>
              </a:rPr>
              <a:t> </a:t>
            </a:r>
            <a:r>
              <a:rPr lang="en-US" sz="2700" u="sng" smtClean="0">
                <a:latin typeface="Book Antiqua" pitchFamily="18" charset="0"/>
                <a:hlinkClick r:id="rId2"/>
              </a:rPr>
              <a:t>http://www.onetcenter.org/</a:t>
            </a:r>
            <a:r>
              <a:rPr lang="en-US" sz="2700" smtClean="0">
                <a:latin typeface="Book Antiqua" pitchFamily="18" charset="0"/>
              </a:rPr>
              <a:t> </a:t>
            </a:r>
          </a:p>
          <a:p>
            <a:pPr lvl="1" eaLnBrk="1" hangingPunct="1">
              <a:lnSpc>
                <a:spcPct val="80000"/>
              </a:lnSpc>
            </a:pPr>
            <a:r>
              <a:rPr lang="en-US" sz="2400" smtClean="0">
                <a:latin typeface="Book Antiqua" pitchFamily="18" charset="0"/>
              </a:rPr>
              <a:t>Good resource for learning about careers in general such as what types of knowledge, skills, and abilities are required</a:t>
            </a:r>
          </a:p>
          <a:p>
            <a:pPr lvl="1" eaLnBrk="1" hangingPunct="1">
              <a:lnSpc>
                <a:spcPct val="80000"/>
              </a:lnSpc>
            </a:pPr>
            <a:r>
              <a:rPr lang="en-US" sz="2400" smtClean="0">
                <a:latin typeface="Book Antiqua" pitchFamily="18" charset="0"/>
              </a:rPr>
              <a:t>Information about national employment trends and wages.</a:t>
            </a:r>
          </a:p>
          <a:p>
            <a:endParaRPr lang="en-US" smtClean="0">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76200" y="1752600"/>
            <a:ext cx="5791200" cy="5029200"/>
          </a:xfrm>
        </p:spPr>
        <p:txBody>
          <a:bodyPr/>
          <a:lstStyle/>
          <a:p>
            <a:pPr eaLnBrk="1" hangingPunct="1">
              <a:lnSpc>
                <a:spcPct val="90000"/>
              </a:lnSpc>
            </a:pPr>
            <a:r>
              <a:rPr lang="en-US" sz="2600" b="1" smtClean="0">
                <a:latin typeface="Book Antiqua" pitchFamily="18" charset="0"/>
              </a:rPr>
              <a:t>U.S. Department of Labor, Employment &amp; Training Administration CareerOneStop site:</a:t>
            </a:r>
            <a:r>
              <a:rPr lang="en-US" sz="2400" smtClean="0">
                <a:latin typeface="Book Antiqua" pitchFamily="18" charset="0"/>
              </a:rPr>
              <a:t> </a:t>
            </a:r>
            <a:r>
              <a:rPr lang="en-US" sz="2400" u="sng" smtClean="0">
                <a:latin typeface="Book Antiqua" pitchFamily="18" charset="0"/>
                <a:hlinkClick r:id="rId2"/>
              </a:rPr>
              <a:t>http://www.careeronestop.org/</a:t>
            </a:r>
            <a:endParaRPr lang="en-US" sz="2400" smtClean="0">
              <a:latin typeface="Book Antiqua" pitchFamily="18" charset="0"/>
            </a:endParaRPr>
          </a:p>
          <a:p>
            <a:pPr lvl="1" eaLnBrk="1" hangingPunct="1">
              <a:lnSpc>
                <a:spcPct val="90000"/>
              </a:lnSpc>
            </a:pPr>
            <a:r>
              <a:rPr lang="en-US" sz="2400" smtClean="0">
                <a:latin typeface="Book Antiqua" pitchFamily="18" charset="0"/>
              </a:rPr>
              <a:t>Provides guidance about career exploration, U.S. wage information, job search, and resume and interviewing skills. </a:t>
            </a:r>
          </a:p>
          <a:p>
            <a:pPr lvl="1" eaLnBrk="1" hangingPunct="1">
              <a:lnSpc>
                <a:spcPct val="90000"/>
              </a:lnSpc>
            </a:pPr>
            <a:r>
              <a:rPr lang="en-US" sz="2400" smtClean="0">
                <a:latin typeface="Book Antiqua" pitchFamily="18" charset="0"/>
              </a:rPr>
              <a:t>Also on the site is information specific to “green” careers, e.g., wind turbine installers.</a:t>
            </a:r>
          </a:p>
          <a:p>
            <a:pPr eaLnBrk="1" hangingPunct="1">
              <a:lnSpc>
                <a:spcPct val="90000"/>
              </a:lnSpc>
            </a:pPr>
            <a:endParaRPr lang="en-US" sz="2400" smtClean="0">
              <a:latin typeface="Book Antiqua" pitchFamily="18" charset="0"/>
            </a:endParaRPr>
          </a:p>
          <a:p>
            <a:pPr eaLnBrk="1" hangingPunct="1">
              <a:lnSpc>
                <a:spcPct val="90000"/>
              </a:lnSpc>
            </a:pPr>
            <a:endParaRPr lang="en-US" sz="2400"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0CE48404-4F7B-44B8-8AFC-088491427E62}" type="slidenum">
              <a:rPr lang="en-US"/>
              <a:pPr>
                <a:defRPr/>
              </a:pPr>
              <a:t>13</a:t>
            </a:fld>
            <a:endParaRPr lang="en-US"/>
          </a:p>
        </p:txBody>
      </p:sp>
      <p:sp>
        <p:nvSpPr>
          <p:cNvPr id="26627" name="Title 1"/>
          <p:cNvSpPr>
            <a:spLocks noGrp="1"/>
          </p:cNvSpPr>
          <p:nvPr>
            <p:ph type="title"/>
          </p:nvPr>
        </p:nvSpPr>
        <p:spPr>
          <a:xfrm>
            <a:off x="457200" y="274638"/>
            <a:ext cx="8229600" cy="792162"/>
          </a:xfrm>
        </p:spPr>
        <p:txBody>
          <a:bodyPr anchor="t"/>
          <a:lstStyle/>
          <a:p>
            <a:pPr eaLnBrk="1" hangingPunct="1"/>
            <a:r>
              <a:rPr lang="en-US" smtClean="0">
                <a:latin typeface="Imprint MT Shadow" pitchFamily="82" charset="0"/>
              </a:rPr>
              <a:t>Career and Occupational Resources from USDOL</a:t>
            </a:r>
          </a:p>
        </p:txBody>
      </p:sp>
      <p:pic>
        <p:nvPicPr>
          <p:cNvPr id="26628" name="Picture 2" descr="http://farm6.static.flickr.com/5190/5666065982_80eab4ae36_o.jpg">
            <a:hlinkClick r:id="rId3"/>
          </p:cNvPr>
          <p:cNvPicPr>
            <a:picLocks noChangeAspect="1" noChangeArrowheads="1"/>
          </p:cNvPicPr>
          <p:nvPr/>
        </p:nvPicPr>
        <p:blipFill>
          <a:blip r:embed="rId4"/>
          <a:srcRect/>
          <a:stretch>
            <a:fillRect/>
          </a:stretch>
        </p:blipFill>
        <p:spPr bwMode="auto">
          <a:xfrm>
            <a:off x="6019800" y="1828800"/>
            <a:ext cx="2830513" cy="3962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76200"/>
            <a:ext cx="8229600" cy="792163"/>
          </a:xfrm>
        </p:spPr>
        <p:txBody>
          <a:bodyPr anchor="t"/>
          <a:lstStyle/>
          <a:p>
            <a:pPr eaLnBrk="1" hangingPunct="1"/>
            <a:r>
              <a:rPr lang="en-US" sz="4000" smtClean="0">
                <a:latin typeface="Imprint MT Shadow" pitchFamily="82" charset="0"/>
              </a:rPr>
              <a:t>Non-Government Career and Occupational Resources</a:t>
            </a:r>
          </a:p>
        </p:txBody>
      </p:sp>
      <p:sp>
        <p:nvSpPr>
          <p:cNvPr id="27650" name="Content Placeholder 2"/>
          <p:cNvSpPr>
            <a:spLocks noGrp="1"/>
          </p:cNvSpPr>
          <p:nvPr>
            <p:ph idx="1"/>
          </p:nvPr>
        </p:nvSpPr>
        <p:spPr>
          <a:xfrm>
            <a:off x="228600" y="1295400"/>
            <a:ext cx="8458200" cy="5181600"/>
          </a:xfrm>
        </p:spPr>
        <p:txBody>
          <a:bodyPr/>
          <a:lstStyle/>
          <a:p>
            <a:pPr eaLnBrk="1" hangingPunct="1">
              <a:lnSpc>
                <a:spcPct val="90000"/>
              </a:lnSpc>
            </a:pPr>
            <a:r>
              <a:rPr lang="en-US" sz="3000" b="1" smtClean="0">
                <a:latin typeface="Book Antiqua" pitchFamily="18" charset="0"/>
              </a:rPr>
              <a:t>CareerPath.com:</a:t>
            </a:r>
            <a:r>
              <a:rPr lang="en-US" sz="3000" smtClean="0">
                <a:latin typeface="Book Antiqua" pitchFamily="18" charset="0"/>
              </a:rPr>
              <a:t> </a:t>
            </a:r>
            <a:r>
              <a:rPr lang="en-US" sz="3000" u="sng" smtClean="0">
                <a:latin typeface="Book Antiqua" pitchFamily="18" charset="0"/>
                <a:hlinkClick r:id="rId2"/>
              </a:rPr>
              <a:t>http://www.careerpath.com</a:t>
            </a:r>
            <a:endParaRPr lang="en-US" sz="3000" u="sng" smtClean="0">
              <a:latin typeface="Book Antiqua" pitchFamily="18" charset="0"/>
            </a:endParaRPr>
          </a:p>
          <a:p>
            <a:pPr lvl="1" eaLnBrk="1" hangingPunct="1">
              <a:lnSpc>
                <a:spcPct val="90000"/>
              </a:lnSpc>
            </a:pPr>
            <a:r>
              <a:rPr lang="en-US" sz="2600" smtClean="0">
                <a:latin typeface="Book Antiqua" pitchFamily="18" charset="0"/>
              </a:rPr>
              <a:t>Associated with the Career Builder website</a:t>
            </a:r>
          </a:p>
          <a:p>
            <a:pPr lvl="1" eaLnBrk="1" hangingPunct="1">
              <a:lnSpc>
                <a:spcPct val="90000"/>
              </a:lnSpc>
            </a:pPr>
            <a:r>
              <a:rPr lang="en-US" sz="2600" smtClean="0">
                <a:latin typeface="Book Antiqua" pitchFamily="18" charset="0"/>
              </a:rPr>
              <a:t>Provides career planning, tests, and advice</a:t>
            </a:r>
          </a:p>
          <a:p>
            <a:pPr lvl="1" eaLnBrk="1" hangingPunct="1">
              <a:lnSpc>
                <a:spcPct val="90000"/>
              </a:lnSpc>
              <a:buFont typeface="Arial" charset="0"/>
              <a:buNone/>
            </a:pPr>
            <a:endParaRPr lang="en-US" sz="1400" u="sng" smtClean="0">
              <a:latin typeface="Book Antiqua" pitchFamily="18" charset="0"/>
            </a:endParaRPr>
          </a:p>
          <a:p>
            <a:pPr eaLnBrk="1" hangingPunct="1">
              <a:lnSpc>
                <a:spcPct val="90000"/>
              </a:lnSpc>
            </a:pPr>
            <a:r>
              <a:rPr lang="en-US" sz="3000" b="1" smtClean="0">
                <a:latin typeface="Book Antiqua" pitchFamily="18" charset="0"/>
              </a:rPr>
              <a:t>Forbes magazine online, “The Best Jobs That Don't Require A Bachelor's Degree:”</a:t>
            </a:r>
            <a:r>
              <a:rPr lang="en-US" sz="3000" smtClean="0">
                <a:latin typeface="Book Antiqua" pitchFamily="18" charset="0"/>
              </a:rPr>
              <a:t> </a:t>
            </a:r>
            <a:r>
              <a:rPr lang="en-US" sz="3000" u="sng" smtClean="0">
                <a:latin typeface="Book Antiqua" pitchFamily="18" charset="0"/>
                <a:hlinkClick r:id="rId3"/>
              </a:rPr>
              <a:t>http://www.forbes.com/sites/jennagoudreau/2012/06/21/the-best-jobs-that-dont-require-a-bachelors-degree</a:t>
            </a:r>
            <a:r>
              <a:rPr lang="en-US" sz="3000" u="sng" smtClean="0">
                <a:latin typeface="Book Antiqua" pitchFamily="18" charset="0"/>
                <a:hlinkClick r:id="rId4"/>
              </a:rPr>
              <a:t>/</a:t>
            </a:r>
            <a:endParaRPr lang="en-US" sz="3000" u="sng" smtClean="0">
              <a:latin typeface="Book Antiqua" pitchFamily="18" charset="0"/>
            </a:endParaRPr>
          </a:p>
          <a:p>
            <a:pPr lvl="1" eaLnBrk="1" hangingPunct="1">
              <a:lnSpc>
                <a:spcPct val="90000"/>
              </a:lnSpc>
            </a:pPr>
            <a:r>
              <a:rPr lang="en-US" sz="2600" smtClean="0">
                <a:latin typeface="Book Antiqua" pitchFamily="18" charset="0"/>
              </a:rPr>
              <a:t>Discusses the pitfalls of earning a Bachelor’s degree</a:t>
            </a:r>
          </a:p>
          <a:p>
            <a:pPr lvl="1" eaLnBrk="1" hangingPunct="1">
              <a:lnSpc>
                <a:spcPct val="90000"/>
              </a:lnSpc>
            </a:pPr>
            <a:r>
              <a:rPr lang="en-US" sz="2600" smtClean="0">
                <a:latin typeface="Book Antiqua" pitchFamily="18" charset="0"/>
              </a:rPr>
              <a:t>Refers readers to jobs which are high paying but don’t require a Bachelor’s </a:t>
            </a:r>
          </a:p>
          <a:p>
            <a:pPr eaLnBrk="1" hangingPunct="1">
              <a:lnSpc>
                <a:spcPct val="90000"/>
              </a:lnSpc>
              <a:buFont typeface="Arial" charset="0"/>
              <a:buNone/>
            </a:pPr>
            <a:endParaRPr lang="en-US" sz="1100"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BFD0516B-B20F-49CD-84A8-60083F8490EF}"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3.bp.blogspot.com/-_ZPQo7IfilQ/TVnpB0I8DKI/AAAAAAAALhM/Tz--qIEjFc4/s1600/blue%2Bcollar%2Bgreen%2Bjobs.jpg"/>
          <p:cNvPicPr>
            <a:picLocks noChangeAspect="1" noChangeArrowheads="1"/>
          </p:cNvPicPr>
          <p:nvPr/>
        </p:nvPicPr>
        <p:blipFill>
          <a:blip r:embed="rId2"/>
          <a:srcRect/>
          <a:stretch>
            <a:fillRect/>
          </a:stretch>
        </p:blipFill>
        <p:spPr bwMode="auto">
          <a:xfrm>
            <a:off x="80963" y="3562350"/>
            <a:ext cx="8904287" cy="2590800"/>
          </a:xfrm>
          <a:prstGeom prst="rect">
            <a:avLst/>
          </a:prstGeom>
          <a:noFill/>
          <a:ln w="9525">
            <a:noFill/>
            <a:miter lim="800000"/>
            <a:headEnd/>
            <a:tailEnd/>
          </a:ln>
        </p:spPr>
      </p:pic>
      <p:sp>
        <p:nvSpPr>
          <p:cNvPr id="28674" name="Title 1"/>
          <p:cNvSpPr>
            <a:spLocks noGrp="1"/>
          </p:cNvSpPr>
          <p:nvPr>
            <p:ph type="title"/>
          </p:nvPr>
        </p:nvSpPr>
        <p:spPr>
          <a:xfrm>
            <a:off x="457200" y="274638"/>
            <a:ext cx="8229600" cy="639762"/>
          </a:xfrm>
        </p:spPr>
        <p:txBody>
          <a:bodyPr anchor="t"/>
          <a:lstStyle/>
          <a:p>
            <a:pPr eaLnBrk="1" hangingPunct="1"/>
            <a:r>
              <a:rPr lang="en-US" sz="4000" smtClean="0">
                <a:latin typeface="Imprint MT Shadow" pitchFamily="82" charset="0"/>
              </a:rPr>
              <a:t>Non-Government Career and Occupational Resources</a:t>
            </a:r>
          </a:p>
        </p:txBody>
      </p:sp>
      <p:sp>
        <p:nvSpPr>
          <p:cNvPr id="28675" name="Content Placeholder 2"/>
          <p:cNvSpPr>
            <a:spLocks noGrp="1"/>
          </p:cNvSpPr>
          <p:nvPr>
            <p:ph idx="1"/>
          </p:nvPr>
        </p:nvSpPr>
        <p:spPr>
          <a:xfrm>
            <a:off x="457200" y="1219200"/>
            <a:ext cx="8229600" cy="5135563"/>
          </a:xfrm>
        </p:spPr>
        <p:txBody>
          <a:bodyPr/>
          <a:lstStyle/>
          <a:p>
            <a:pPr marL="0" indent="0" eaLnBrk="1" hangingPunct="1">
              <a:buFont typeface="Arial" charset="0"/>
              <a:buNone/>
            </a:pPr>
            <a:endParaRPr lang="en-US" sz="1200" u="sng" smtClean="0">
              <a:latin typeface="Book Antiqua" pitchFamily="18" charset="0"/>
            </a:endParaRPr>
          </a:p>
          <a:p>
            <a:pPr marL="0" indent="0" eaLnBrk="1" hangingPunct="1"/>
            <a:r>
              <a:rPr lang="en-US" smtClean="0">
                <a:latin typeface="Book Antiqua" pitchFamily="18" charset="0"/>
              </a:rPr>
              <a:t>Green Careers Guide: </a:t>
            </a:r>
            <a:r>
              <a:rPr lang="en-US" u="sng" smtClean="0">
                <a:latin typeface="Book Antiqua" pitchFamily="18" charset="0"/>
                <a:hlinkClick r:id="rId3"/>
              </a:rPr>
              <a:t>http://www.greencareersguide.com/#</a:t>
            </a:r>
            <a:endParaRPr lang="en-US" smtClean="0">
              <a:latin typeface="Book Antiqua" pitchFamily="18" charset="0"/>
            </a:endParaRPr>
          </a:p>
          <a:p>
            <a:pPr lvl="1" eaLnBrk="1" hangingPunct="1"/>
            <a:r>
              <a:rPr lang="en-US" smtClean="0">
                <a:latin typeface="Book Antiqua" pitchFamily="18" charset="0"/>
              </a:rPr>
              <a:t>Has a wide range of resources for individuals interested in pursuing “green” careers</a:t>
            </a:r>
          </a:p>
          <a:p>
            <a:pPr lvl="1" eaLnBrk="1" hangingPunct="1"/>
            <a:endParaRPr lang="en-US"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71AECAC3-A1B3-4FF2-B8D7-A2EB893EBFCB}"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p:cNvSpPr>
          <p:nvPr>
            <p:ph type="title"/>
          </p:nvPr>
        </p:nvSpPr>
        <p:spPr>
          <a:xfrm>
            <a:off x="152400" y="914400"/>
            <a:ext cx="8686800" cy="4068763"/>
          </a:xfrm>
        </p:spPr>
        <p:txBody>
          <a:bodyPr/>
          <a:lstStyle/>
          <a:p>
            <a:r>
              <a:rPr lang="en-US" sz="3800" smtClean="0">
                <a:latin typeface="Imprint MT Shadow" pitchFamily="82" charset="0"/>
              </a:rPr>
              <a:t>~Projections</a:t>
            </a:r>
            <a:br>
              <a:rPr lang="en-US" sz="3800" smtClean="0">
                <a:latin typeface="Imprint MT Shadow" pitchFamily="82" charset="0"/>
              </a:rPr>
            </a:br>
            <a:r>
              <a:rPr lang="en-US" sz="3800" smtClean="0">
                <a:latin typeface="Imprint MT Shadow" pitchFamily="82" charset="0"/>
              </a:rPr>
              <a:t>~Other Factors to Consider for a Career</a:t>
            </a:r>
            <a:br>
              <a:rPr lang="en-US" sz="3800" smtClean="0">
                <a:latin typeface="Imprint MT Shadow" pitchFamily="82" charset="0"/>
              </a:rPr>
            </a:br>
            <a:r>
              <a:rPr lang="en-US" sz="3800" smtClean="0">
                <a:latin typeface="Imprint MT Shadow" pitchFamily="82" charset="0"/>
              </a:rPr>
              <a:t>~Employer-Provided Benefits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52400"/>
            <a:ext cx="8229600" cy="1143000"/>
          </a:xfrm>
        </p:spPr>
        <p:txBody>
          <a:bodyPr anchor="t"/>
          <a:lstStyle/>
          <a:p>
            <a:pPr eaLnBrk="1" hangingPunct="1"/>
            <a:r>
              <a:rPr lang="en-US" sz="4000" smtClean="0">
                <a:latin typeface="Imprint MT Shadow" pitchFamily="82" charset="0"/>
              </a:rPr>
              <a:t>Occupation Replacement Need and Projections</a:t>
            </a:r>
          </a:p>
        </p:txBody>
      </p:sp>
      <p:sp>
        <p:nvSpPr>
          <p:cNvPr id="3" name="Content Placeholder 2"/>
          <p:cNvSpPr>
            <a:spLocks noGrp="1"/>
          </p:cNvSpPr>
          <p:nvPr>
            <p:ph idx="1"/>
          </p:nvPr>
        </p:nvSpPr>
        <p:spPr>
          <a:xfrm>
            <a:off x="457200" y="1143000"/>
            <a:ext cx="8229600" cy="5464175"/>
          </a:xfrm>
        </p:spPr>
        <p:txBody>
          <a:bodyPr rtlCol="0">
            <a:normAutofit fontScale="32500" lnSpcReduction="20000"/>
          </a:bodyPr>
          <a:lstStyle/>
          <a:p>
            <a:pPr eaLnBrk="1" fontAlgn="auto" hangingPunct="1">
              <a:lnSpc>
                <a:spcPct val="170000"/>
              </a:lnSpc>
              <a:spcAft>
                <a:spcPts val="0"/>
              </a:spcAft>
              <a:buFontTx/>
              <a:buNone/>
              <a:defRPr/>
            </a:pPr>
            <a:r>
              <a:rPr lang="en-US" sz="8600" b="1" dirty="0" smtClean="0">
                <a:latin typeface="Book Antiqua" pitchFamily="18" charset="0"/>
              </a:rPr>
              <a:t>Replacement Need</a:t>
            </a:r>
          </a:p>
          <a:p>
            <a:pPr eaLnBrk="1" fontAlgn="auto" hangingPunct="1">
              <a:lnSpc>
                <a:spcPct val="120000"/>
              </a:lnSpc>
              <a:spcBef>
                <a:spcPts val="600"/>
              </a:spcBef>
              <a:spcAft>
                <a:spcPts val="600"/>
              </a:spcAft>
              <a:buFont typeface="Arial" pitchFamily="34" charset="0"/>
              <a:buChar char="•"/>
              <a:defRPr/>
            </a:pPr>
            <a:r>
              <a:rPr lang="en-US" sz="7400" dirty="0">
                <a:latin typeface="Book Antiqua" pitchFamily="18" charset="0"/>
              </a:rPr>
              <a:t>Due to the aging of the ‘Baby Boom’ generation (those born between 1946 and 1964) the average age of the United States workforce is increasing</a:t>
            </a:r>
          </a:p>
          <a:p>
            <a:pPr eaLnBrk="1" fontAlgn="auto" hangingPunct="1">
              <a:lnSpc>
                <a:spcPct val="120000"/>
              </a:lnSpc>
              <a:spcBef>
                <a:spcPts val="600"/>
              </a:spcBef>
              <a:spcAft>
                <a:spcPts val="600"/>
              </a:spcAft>
              <a:buFont typeface="Arial" pitchFamily="34" charset="0"/>
              <a:buChar char="•"/>
              <a:defRPr/>
            </a:pPr>
            <a:r>
              <a:rPr lang="en-US" sz="7400" b="1" dirty="0">
                <a:latin typeface="Book Antiqua" pitchFamily="18" charset="0"/>
              </a:rPr>
              <a:t>The age of Wyoming’s workforce is aging at a higher rate than the U.S. overall</a:t>
            </a:r>
          </a:p>
          <a:p>
            <a:pPr eaLnBrk="1" fontAlgn="auto" hangingPunct="1">
              <a:lnSpc>
                <a:spcPct val="120000"/>
              </a:lnSpc>
              <a:spcBef>
                <a:spcPts val="600"/>
              </a:spcBef>
              <a:spcAft>
                <a:spcPts val="600"/>
              </a:spcAft>
              <a:buFont typeface="Arial" pitchFamily="34" charset="0"/>
              <a:buChar char="•"/>
              <a:defRPr/>
            </a:pPr>
            <a:r>
              <a:rPr lang="en-US" sz="7400" dirty="0" smtClean="0">
                <a:latin typeface="Book Antiqua" pitchFamily="18" charset="0"/>
              </a:rPr>
              <a:t>Regardless of whether a particular occupation is expected to grow in terms of total employment, there is a substantial need to replace members of the ‘Baby Boomer’ generation that are retiring</a:t>
            </a:r>
          </a:p>
          <a:p>
            <a:pPr marL="0" indent="0" eaLnBrk="1" fontAlgn="auto" hangingPunct="1">
              <a:lnSpc>
                <a:spcPct val="120000"/>
              </a:lnSpc>
              <a:spcBef>
                <a:spcPts val="600"/>
              </a:spcBef>
              <a:spcAft>
                <a:spcPts val="600"/>
              </a:spcAft>
              <a:buFont typeface="Arial" pitchFamily="34" charset="0"/>
              <a:buNone/>
              <a:defRPr/>
            </a:pPr>
            <a:r>
              <a:rPr lang="en-US" sz="6200" dirty="0" smtClean="0">
                <a:latin typeface="Book Antiqua" pitchFamily="18" charset="0"/>
              </a:rPr>
              <a:t>	</a:t>
            </a:r>
            <a:endParaRPr lang="en-US" dirty="0">
              <a:latin typeface="Book Antiqua" pitchFamily="18" charset="0"/>
            </a:endParaRPr>
          </a:p>
        </p:txBody>
      </p:sp>
      <p:sp>
        <p:nvSpPr>
          <p:cNvPr id="28675"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5E9E6F-287B-42D2-B45D-4DFEC53AC67E}" type="slidenum">
              <a:rPr lang="en-US">
                <a:solidFill>
                  <a:srgbClr val="898989"/>
                </a:solidFill>
              </a:rPr>
              <a:pPr fontAlgn="base">
                <a:spcBef>
                  <a:spcPct val="0"/>
                </a:spcBef>
                <a:spcAft>
                  <a:spcPct val="0"/>
                </a:spcAft>
                <a:defRPr/>
              </a:pPr>
              <a:t>17</a:t>
            </a:fld>
            <a:endParaRPr lang="en-US">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1113"/>
            <a:ext cx="8686800" cy="598487"/>
          </a:xfrm>
        </p:spPr>
        <p:txBody>
          <a:bodyPr/>
          <a:lstStyle/>
          <a:p>
            <a:pPr eaLnBrk="1" hangingPunct="1"/>
            <a:r>
              <a:rPr lang="en-US" sz="2600" smtClean="0">
                <a:latin typeface="Imprint MT Shadow" pitchFamily="82" charset="0"/>
              </a:rPr>
              <a:t>Replacement need </a:t>
            </a:r>
            <a:r>
              <a:rPr lang="en-US" sz="2000" smtClean="0">
                <a:latin typeface="Imprint MT Shadow" pitchFamily="82" charset="0"/>
              </a:rPr>
              <a:t>(cont.): </a:t>
            </a:r>
            <a:r>
              <a:rPr lang="en-US" sz="2600" smtClean="0">
                <a:latin typeface="Imprint MT Shadow" pitchFamily="82" charset="0"/>
              </a:rPr>
              <a:t>Aging of WY workforce </a:t>
            </a:r>
          </a:p>
        </p:txBody>
      </p:sp>
      <p:sp>
        <p:nvSpPr>
          <p:cNvPr id="29698"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5A3B89-0BFE-45B8-BD52-7CB7C33FB553}" type="slidenum">
              <a:rPr lang="en-US">
                <a:solidFill>
                  <a:srgbClr val="898989"/>
                </a:solidFill>
              </a:rPr>
              <a:pPr fontAlgn="base">
                <a:spcBef>
                  <a:spcPct val="0"/>
                </a:spcBef>
                <a:spcAft>
                  <a:spcPct val="0"/>
                </a:spcAft>
                <a:defRPr/>
              </a:pPr>
              <a:t>18</a:t>
            </a:fld>
            <a:endParaRPr lang="en-US">
              <a:solidFill>
                <a:srgbClr val="898989"/>
              </a:solidFill>
            </a:endParaRPr>
          </a:p>
        </p:txBody>
      </p:sp>
      <p:pic>
        <p:nvPicPr>
          <p:cNvPr id="31747" name="Picture 2"/>
          <p:cNvPicPr>
            <a:picLocks noChangeAspect="1"/>
          </p:cNvPicPr>
          <p:nvPr/>
        </p:nvPicPr>
        <p:blipFill>
          <a:blip r:embed="rId2"/>
          <a:srcRect/>
          <a:stretch>
            <a:fillRect/>
          </a:stretch>
        </p:blipFill>
        <p:spPr bwMode="auto">
          <a:xfrm>
            <a:off x="103188" y="1143000"/>
            <a:ext cx="8885237" cy="2459038"/>
          </a:xfrm>
          <a:prstGeom prst="rect">
            <a:avLst/>
          </a:prstGeom>
          <a:noFill/>
          <a:ln w="9525">
            <a:noFill/>
            <a:miter lim="800000"/>
            <a:headEnd/>
            <a:tailEnd/>
          </a:ln>
        </p:spPr>
      </p:pic>
      <p:pic>
        <p:nvPicPr>
          <p:cNvPr id="31748" name="Picture 5"/>
          <p:cNvPicPr>
            <a:picLocks noChangeAspect="1"/>
          </p:cNvPicPr>
          <p:nvPr/>
        </p:nvPicPr>
        <p:blipFill>
          <a:blip r:embed="rId3"/>
          <a:srcRect/>
          <a:stretch>
            <a:fillRect/>
          </a:stretch>
        </p:blipFill>
        <p:spPr bwMode="auto">
          <a:xfrm>
            <a:off x="176213" y="3959225"/>
            <a:ext cx="8815387" cy="239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1143000"/>
          </a:xfrm>
        </p:spPr>
        <p:txBody>
          <a:bodyPr anchor="t"/>
          <a:lstStyle/>
          <a:p>
            <a:pPr eaLnBrk="1" hangingPunct="1"/>
            <a:r>
              <a:rPr lang="en-US" sz="4000" smtClean="0">
                <a:latin typeface="Imprint MT Shadow" pitchFamily="82" charset="0"/>
              </a:rPr>
              <a:t>Occupation Replacement Need and Projections (cont.)</a:t>
            </a:r>
          </a:p>
        </p:txBody>
      </p:sp>
      <p:sp>
        <p:nvSpPr>
          <p:cNvPr id="3" name="Content Placeholder 2"/>
          <p:cNvSpPr>
            <a:spLocks noGrp="1"/>
          </p:cNvSpPr>
          <p:nvPr>
            <p:ph idx="1"/>
          </p:nvPr>
        </p:nvSpPr>
        <p:spPr>
          <a:xfrm>
            <a:off x="457200" y="1295400"/>
            <a:ext cx="8229600" cy="5222875"/>
          </a:xfrm>
        </p:spPr>
        <p:txBody>
          <a:bodyPr rtlCol="0">
            <a:normAutofit fontScale="25000" lnSpcReduction="20000"/>
          </a:bodyPr>
          <a:lstStyle/>
          <a:p>
            <a:pPr eaLnBrk="1" fontAlgn="auto" hangingPunct="1">
              <a:lnSpc>
                <a:spcPct val="170000"/>
              </a:lnSpc>
              <a:spcAft>
                <a:spcPts val="0"/>
              </a:spcAft>
              <a:buFontTx/>
              <a:buNone/>
              <a:defRPr/>
            </a:pPr>
            <a:r>
              <a:rPr lang="en-US" sz="9600" b="1" dirty="0" smtClean="0">
                <a:latin typeface="Book Antiqua" pitchFamily="18" charset="0"/>
              </a:rPr>
              <a:t>Replacement Need versus Job Growth</a:t>
            </a:r>
          </a:p>
          <a:p>
            <a:pPr eaLnBrk="1" fontAlgn="auto" hangingPunct="1">
              <a:lnSpc>
                <a:spcPct val="120000"/>
              </a:lnSpc>
              <a:spcBef>
                <a:spcPts val="600"/>
              </a:spcBef>
              <a:spcAft>
                <a:spcPts val="600"/>
              </a:spcAft>
              <a:buFont typeface="Arial" pitchFamily="34" charset="0"/>
              <a:buChar char="•"/>
              <a:defRPr/>
            </a:pPr>
            <a:r>
              <a:rPr lang="en-US" sz="8800" dirty="0" smtClean="0">
                <a:latin typeface="Book Antiqua" pitchFamily="18" charset="0"/>
              </a:rPr>
              <a:t>For example, for ‘All Occupations’, growth is expected to be 15% from 2011-2021 (1.5% per year).</a:t>
            </a:r>
          </a:p>
          <a:p>
            <a:pPr eaLnBrk="1" fontAlgn="auto" hangingPunct="1">
              <a:lnSpc>
                <a:spcPct val="120000"/>
              </a:lnSpc>
              <a:spcBef>
                <a:spcPts val="600"/>
              </a:spcBef>
              <a:spcAft>
                <a:spcPts val="600"/>
              </a:spcAft>
              <a:buFont typeface="Arial" pitchFamily="34" charset="0"/>
              <a:buChar char="•"/>
              <a:defRPr/>
            </a:pPr>
            <a:r>
              <a:rPr lang="en-US" sz="8800" dirty="0" smtClean="0">
                <a:latin typeface="Book Antiqua" pitchFamily="18" charset="0"/>
              </a:rPr>
              <a:t>This corresponds to new annual openings of 4,087 per year due to growth</a:t>
            </a:r>
          </a:p>
          <a:p>
            <a:pPr eaLnBrk="1" fontAlgn="auto" hangingPunct="1">
              <a:lnSpc>
                <a:spcPct val="120000"/>
              </a:lnSpc>
              <a:spcBef>
                <a:spcPts val="600"/>
              </a:spcBef>
              <a:spcAft>
                <a:spcPts val="600"/>
              </a:spcAft>
              <a:buFont typeface="Arial" pitchFamily="34" charset="0"/>
              <a:buChar char="•"/>
              <a:defRPr/>
            </a:pPr>
            <a:r>
              <a:rPr lang="en-US" sz="8800" dirty="0" smtClean="0">
                <a:latin typeface="Book Antiqua" pitchFamily="18" charset="0"/>
              </a:rPr>
              <a:t>However, due to replacement needs, there are expected to be 27,747 openings per year over this time period</a:t>
            </a:r>
          </a:p>
          <a:p>
            <a:pPr lvl="1" eaLnBrk="1" fontAlgn="auto" hangingPunct="1">
              <a:lnSpc>
                <a:spcPct val="120000"/>
              </a:lnSpc>
              <a:spcBef>
                <a:spcPts val="600"/>
              </a:spcBef>
              <a:spcAft>
                <a:spcPts val="600"/>
              </a:spcAft>
              <a:buFont typeface="Arial" pitchFamily="34" charset="0"/>
              <a:buChar char="•"/>
              <a:defRPr/>
            </a:pPr>
            <a:r>
              <a:rPr lang="en-US" sz="8800" dirty="0" smtClean="0">
                <a:latin typeface="Book Antiqua" pitchFamily="18" charset="0"/>
              </a:rPr>
              <a:t>Replacement Need is due to:</a:t>
            </a:r>
          </a:p>
          <a:p>
            <a:pPr lvl="2" eaLnBrk="1" fontAlgn="auto" hangingPunct="1">
              <a:lnSpc>
                <a:spcPct val="120000"/>
              </a:lnSpc>
              <a:spcBef>
                <a:spcPts val="600"/>
              </a:spcBef>
              <a:spcAft>
                <a:spcPts val="600"/>
              </a:spcAft>
              <a:buFont typeface="Arial" pitchFamily="34" charset="0"/>
              <a:buChar char="•"/>
              <a:defRPr/>
            </a:pPr>
            <a:r>
              <a:rPr lang="en-US" sz="8000" dirty="0" smtClean="0">
                <a:latin typeface="Book Antiqua" pitchFamily="18" charset="0"/>
              </a:rPr>
              <a:t>Retirement</a:t>
            </a:r>
          </a:p>
          <a:p>
            <a:pPr lvl="2" eaLnBrk="1" fontAlgn="auto" hangingPunct="1">
              <a:lnSpc>
                <a:spcPct val="120000"/>
              </a:lnSpc>
              <a:spcBef>
                <a:spcPts val="600"/>
              </a:spcBef>
              <a:spcAft>
                <a:spcPts val="600"/>
              </a:spcAft>
              <a:buFont typeface="Arial" pitchFamily="34" charset="0"/>
              <a:buChar char="•"/>
              <a:defRPr/>
            </a:pPr>
            <a:r>
              <a:rPr lang="en-US" sz="8000" dirty="0" smtClean="0">
                <a:latin typeface="Book Antiqua" pitchFamily="18" charset="0"/>
              </a:rPr>
              <a:t>People leaving the workforce for other reasons</a:t>
            </a:r>
          </a:p>
          <a:p>
            <a:pPr lvl="2" eaLnBrk="1" fontAlgn="auto" hangingPunct="1">
              <a:lnSpc>
                <a:spcPct val="120000"/>
              </a:lnSpc>
              <a:spcBef>
                <a:spcPts val="600"/>
              </a:spcBef>
              <a:spcAft>
                <a:spcPts val="600"/>
              </a:spcAft>
              <a:buFont typeface="Arial" pitchFamily="34" charset="0"/>
              <a:buChar char="•"/>
              <a:defRPr/>
            </a:pPr>
            <a:r>
              <a:rPr lang="en-US" sz="8000" dirty="0" smtClean="0">
                <a:latin typeface="Book Antiqua" pitchFamily="18" charset="0"/>
              </a:rPr>
              <a:t>People that leave industries and never come back</a:t>
            </a:r>
          </a:p>
          <a:p>
            <a:pPr lvl="1" eaLnBrk="1" fontAlgn="auto" hangingPunct="1">
              <a:lnSpc>
                <a:spcPct val="120000"/>
              </a:lnSpc>
              <a:spcBef>
                <a:spcPts val="600"/>
              </a:spcBef>
              <a:spcAft>
                <a:spcPts val="600"/>
              </a:spcAft>
              <a:buFont typeface="Arial" pitchFamily="34" charset="0"/>
              <a:buChar char="•"/>
              <a:defRPr/>
            </a:pPr>
            <a:endParaRPr lang="en-US" sz="4700" dirty="0" smtClean="0">
              <a:latin typeface="Book Antiqua" pitchFamily="18" charset="0"/>
            </a:endParaRPr>
          </a:p>
          <a:p>
            <a:pPr eaLnBrk="1" fontAlgn="auto" hangingPunct="1">
              <a:lnSpc>
                <a:spcPct val="120000"/>
              </a:lnSpc>
              <a:spcBef>
                <a:spcPts val="600"/>
              </a:spcBef>
              <a:spcAft>
                <a:spcPts val="600"/>
              </a:spcAft>
              <a:buFontTx/>
              <a:buNone/>
              <a:defRPr/>
            </a:pPr>
            <a:r>
              <a:rPr lang="en-US" sz="6200" dirty="0" smtClean="0">
                <a:latin typeface="Book Antiqua" pitchFamily="18" charset="0"/>
              </a:rPr>
              <a:t>	</a:t>
            </a:r>
            <a:endParaRPr lang="en-US" dirty="0">
              <a:latin typeface="Book Antiqua" pitchFamily="18" charset="0"/>
            </a:endParaRPr>
          </a:p>
        </p:txBody>
      </p:sp>
      <p:sp>
        <p:nvSpPr>
          <p:cNvPr id="30723"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53CD6B-495D-4ABA-8673-87BE21230806}" type="slidenum">
              <a:rPr lang="en-US">
                <a:solidFill>
                  <a:srgbClr val="898989"/>
                </a:solidFill>
              </a:rPr>
              <a:pPr fontAlgn="base">
                <a:spcBef>
                  <a:spcPct val="0"/>
                </a:spcBef>
                <a:spcAft>
                  <a:spcPct val="0"/>
                </a:spcAft>
                <a:defRPr/>
              </a:pPr>
              <a:t>19</a:t>
            </a:fld>
            <a:endParaRPr lang="en-US">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chor="t"/>
          <a:lstStyle/>
          <a:p>
            <a:pPr eaLnBrk="1" hangingPunct="1"/>
            <a:r>
              <a:rPr lang="en-US" smtClean="0">
                <a:latin typeface="Imprint MT Shadow" pitchFamily="82" charset="0"/>
              </a:rPr>
              <a:t>Who is Research &amp; Planning?</a:t>
            </a:r>
          </a:p>
        </p:txBody>
      </p:sp>
      <p:sp>
        <p:nvSpPr>
          <p:cNvPr id="3" name="Content Placeholder 2"/>
          <p:cNvSpPr>
            <a:spLocks noGrp="1"/>
          </p:cNvSpPr>
          <p:nvPr>
            <p:ph idx="1"/>
          </p:nvPr>
        </p:nvSpPr>
        <p:spPr>
          <a:xfrm>
            <a:off x="457200" y="1447800"/>
            <a:ext cx="8229600" cy="4678363"/>
          </a:xfrm>
        </p:spPr>
        <p:txBody>
          <a:bodyPr rtlCol="0">
            <a:normAutofit fontScale="85000" lnSpcReduction="10000"/>
          </a:bodyPr>
          <a:lstStyle/>
          <a:p>
            <a:pPr eaLnBrk="1" fontAlgn="auto" hangingPunct="1">
              <a:lnSpc>
                <a:spcPct val="80000"/>
              </a:lnSpc>
              <a:spcAft>
                <a:spcPts val="0"/>
              </a:spcAft>
              <a:buFontTx/>
              <a:buNone/>
              <a:defRPr/>
            </a:pPr>
            <a:r>
              <a:rPr lang="en-US" b="1" dirty="0" smtClean="0">
                <a:latin typeface="Book Antiqua" pitchFamily="18" charset="0"/>
              </a:rPr>
              <a:t>OUR ORGANIZATION:</a:t>
            </a:r>
          </a:p>
          <a:p>
            <a:pPr eaLnBrk="1" fontAlgn="auto" hangingPunct="1">
              <a:lnSpc>
                <a:spcPct val="80000"/>
              </a:lnSpc>
              <a:spcAft>
                <a:spcPts val="0"/>
              </a:spcAft>
              <a:buFontTx/>
              <a:buNone/>
              <a:defRPr/>
            </a:pPr>
            <a:r>
              <a:rPr lang="en-US" dirty="0" smtClean="0">
                <a:latin typeface="Book Antiqua" pitchFamily="18" charset="0"/>
              </a:rPr>
              <a:t>	R&amp;P is a separate, exclusively statistical entity. </a:t>
            </a:r>
          </a:p>
          <a:p>
            <a:pPr eaLnBrk="1" fontAlgn="auto" hangingPunct="1">
              <a:lnSpc>
                <a:spcPct val="80000"/>
              </a:lnSpc>
              <a:spcAft>
                <a:spcPts val="0"/>
              </a:spcAft>
              <a:buFont typeface="Arial" pitchFamily="34" charset="0"/>
              <a:buChar char="•"/>
              <a:defRPr/>
            </a:pPr>
            <a:endParaRPr lang="en-US" dirty="0" smtClean="0">
              <a:latin typeface="Book Antiqua" pitchFamily="18" charset="0"/>
            </a:endParaRPr>
          </a:p>
          <a:p>
            <a:pPr eaLnBrk="1" fontAlgn="auto" hangingPunct="1">
              <a:lnSpc>
                <a:spcPct val="80000"/>
              </a:lnSpc>
              <a:spcAft>
                <a:spcPts val="0"/>
              </a:spcAft>
              <a:buFontTx/>
              <a:buNone/>
              <a:defRPr/>
            </a:pPr>
            <a:r>
              <a:rPr lang="en-US" b="1" dirty="0" smtClean="0">
                <a:latin typeface="Book Antiqua" pitchFamily="18" charset="0"/>
              </a:rPr>
              <a:t>WHAT WE DO:</a:t>
            </a:r>
          </a:p>
          <a:p>
            <a:pPr eaLnBrk="1" fontAlgn="auto" hangingPunct="1">
              <a:lnSpc>
                <a:spcPct val="80000"/>
              </a:lnSpc>
              <a:spcAft>
                <a:spcPts val="0"/>
              </a:spcAft>
              <a:buFontTx/>
              <a:buNone/>
              <a:defRPr/>
            </a:pPr>
            <a:r>
              <a:rPr lang="en-US" dirty="0" smtClean="0">
                <a:latin typeface="Book Antiqua" pitchFamily="18" charset="0"/>
              </a:rPr>
              <a:t>	R&amp;P collects, analyzes, and publishes timely and accurate labor market information (LMI) </a:t>
            </a:r>
            <a:br>
              <a:rPr lang="en-US" dirty="0" smtClean="0">
                <a:latin typeface="Book Antiqua" pitchFamily="18" charset="0"/>
              </a:rPr>
            </a:br>
            <a:r>
              <a:rPr lang="en-US" dirty="0" smtClean="0">
                <a:latin typeface="Book Antiqua" pitchFamily="18" charset="0"/>
              </a:rPr>
              <a:t>meeting established statistical standards. </a:t>
            </a:r>
          </a:p>
          <a:p>
            <a:pPr eaLnBrk="1" fontAlgn="auto" hangingPunct="1">
              <a:lnSpc>
                <a:spcPct val="80000"/>
              </a:lnSpc>
              <a:spcAft>
                <a:spcPts val="0"/>
              </a:spcAft>
              <a:buFont typeface="Arial" pitchFamily="34" charset="0"/>
              <a:buChar char="•"/>
              <a:defRPr/>
            </a:pPr>
            <a:endParaRPr lang="en-US" dirty="0" smtClean="0">
              <a:latin typeface="Book Antiqua" pitchFamily="18" charset="0"/>
            </a:endParaRPr>
          </a:p>
          <a:p>
            <a:pPr eaLnBrk="1" fontAlgn="auto" hangingPunct="1">
              <a:lnSpc>
                <a:spcPct val="80000"/>
              </a:lnSpc>
              <a:spcAft>
                <a:spcPts val="0"/>
              </a:spcAft>
              <a:buFontTx/>
              <a:buNone/>
              <a:defRPr/>
            </a:pPr>
            <a:r>
              <a:rPr lang="en-US" b="1" dirty="0" smtClean="0">
                <a:latin typeface="Book Antiqua" pitchFamily="18" charset="0"/>
              </a:rPr>
              <a:t>OUR CUSTOMERS:</a:t>
            </a:r>
          </a:p>
          <a:p>
            <a:pPr eaLnBrk="1" fontAlgn="auto" hangingPunct="1">
              <a:lnSpc>
                <a:spcPct val="80000"/>
              </a:lnSpc>
              <a:spcAft>
                <a:spcPts val="0"/>
              </a:spcAft>
              <a:buFontTx/>
              <a:buNone/>
              <a:defRPr/>
            </a:pPr>
            <a:r>
              <a:rPr lang="en-US" dirty="0" smtClean="0">
                <a:latin typeface="Book Antiqua" pitchFamily="18" charset="0"/>
              </a:rPr>
              <a:t>	LMI makes the labor market more efficient by </a:t>
            </a:r>
            <a:br>
              <a:rPr lang="en-US" dirty="0" smtClean="0">
                <a:latin typeface="Book Antiqua" pitchFamily="18" charset="0"/>
              </a:rPr>
            </a:br>
            <a:r>
              <a:rPr lang="en-US" dirty="0" smtClean="0">
                <a:latin typeface="Book Antiqua" pitchFamily="18" charset="0"/>
              </a:rPr>
              <a:t>providing the public and the public’s </a:t>
            </a:r>
            <a:br>
              <a:rPr lang="en-US" dirty="0" smtClean="0">
                <a:latin typeface="Book Antiqua" pitchFamily="18" charset="0"/>
              </a:rPr>
            </a:br>
            <a:r>
              <a:rPr lang="en-US" dirty="0" smtClean="0">
                <a:latin typeface="Book Antiqua" pitchFamily="18" charset="0"/>
              </a:rPr>
              <a:t>representatives with the basis for </a:t>
            </a:r>
            <a:br>
              <a:rPr lang="en-US" dirty="0" smtClean="0">
                <a:latin typeface="Book Antiqua" pitchFamily="18" charset="0"/>
              </a:rPr>
            </a:br>
            <a:r>
              <a:rPr lang="en-US" dirty="0" smtClean="0">
                <a:latin typeface="Book Antiqua" pitchFamily="18" charset="0"/>
              </a:rPr>
              <a:t>informed decision making.</a:t>
            </a:r>
          </a:p>
          <a:p>
            <a:pPr marL="0" indent="0" eaLnBrk="1" fontAlgn="auto" hangingPunct="1">
              <a:spcAft>
                <a:spcPts val="0"/>
              </a:spcAft>
              <a:buFont typeface="Arial" pitchFamily="34" charset="0"/>
              <a:buNone/>
              <a:defRPr/>
            </a:pPr>
            <a:endParaRPr lang="en-US" dirty="0">
              <a:latin typeface="Book Antiqua" pitchFamily="18" charset="0"/>
            </a:endParaRPr>
          </a:p>
        </p:txBody>
      </p:sp>
      <p:sp>
        <p:nvSpPr>
          <p:cNvPr id="5" name="Slide Number Placeholder 4"/>
          <p:cNvSpPr>
            <a:spLocks noGrp="1"/>
          </p:cNvSpPr>
          <p:nvPr>
            <p:ph type="sldNum" sz="quarter" idx="12"/>
          </p:nvPr>
        </p:nvSpPr>
        <p:spPr/>
        <p:txBody>
          <a:bodyPr/>
          <a:lstStyle/>
          <a:p>
            <a:pPr>
              <a:defRPr/>
            </a:pPr>
            <a:fld id="{1086DF70-D410-412D-8FCC-62EBA773448F}"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staff restructuring Recession photo"/>
          <p:cNvPicPr>
            <a:picLocks noChangeAspect="1" noChangeArrowheads="1"/>
          </p:cNvPicPr>
          <p:nvPr/>
        </p:nvPicPr>
        <p:blipFill>
          <a:blip r:embed="rId2"/>
          <a:srcRect/>
          <a:stretch>
            <a:fillRect/>
          </a:stretch>
        </p:blipFill>
        <p:spPr bwMode="auto">
          <a:xfrm>
            <a:off x="6172200" y="2263775"/>
            <a:ext cx="2763838" cy="2763838"/>
          </a:xfrm>
          <a:prstGeom prst="rect">
            <a:avLst/>
          </a:prstGeom>
          <a:noFill/>
          <a:ln w="9525">
            <a:solidFill>
              <a:schemeClr val="tx1"/>
            </a:solidFill>
            <a:miter lim="800000"/>
            <a:headEnd/>
            <a:tailEnd/>
          </a:ln>
        </p:spPr>
      </p:pic>
      <p:sp>
        <p:nvSpPr>
          <p:cNvPr id="33794" name="Title 1"/>
          <p:cNvSpPr>
            <a:spLocks noGrp="1"/>
          </p:cNvSpPr>
          <p:nvPr>
            <p:ph type="title"/>
          </p:nvPr>
        </p:nvSpPr>
        <p:spPr>
          <a:xfrm>
            <a:off x="457200" y="152400"/>
            <a:ext cx="8229600" cy="838200"/>
          </a:xfrm>
        </p:spPr>
        <p:txBody>
          <a:bodyPr anchor="t"/>
          <a:lstStyle/>
          <a:p>
            <a:pPr eaLnBrk="1" hangingPunct="1"/>
            <a:r>
              <a:rPr lang="en-US" sz="4000" smtClean="0">
                <a:latin typeface="Imprint MT Shadow" pitchFamily="82" charset="0"/>
              </a:rPr>
              <a:t>Projection Caveats</a:t>
            </a:r>
          </a:p>
        </p:txBody>
      </p:sp>
      <p:sp>
        <p:nvSpPr>
          <p:cNvPr id="33795" name="Content Placeholder 2"/>
          <p:cNvSpPr>
            <a:spLocks noGrp="1"/>
          </p:cNvSpPr>
          <p:nvPr>
            <p:ph idx="1"/>
          </p:nvPr>
        </p:nvSpPr>
        <p:spPr>
          <a:xfrm>
            <a:off x="152400" y="1295400"/>
            <a:ext cx="6324600" cy="5334000"/>
          </a:xfrm>
        </p:spPr>
        <p:txBody>
          <a:bodyPr/>
          <a:lstStyle/>
          <a:p>
            <a:pPr marL="0" indent="0" eaLnBrk="1" hangingPunct="1">
              <a:lnSpc>
                <a:spcPct val="110000"/>
              </a:lnSpc>
              <a:spcBef>
                <a:spcPts val="400"/>
              </a:spcBef>
              <a:spcAft>
                <a:spcPts val="400"/>
              </a:spcAft>
              <a:buFont typeface="Arial" charset="0"/>
              <a:buNone/>
            </a:pPr>
            <a:r>
              <a:rPr lang="en-US" sz="2400" b="1" smtClean="0">
                <a:latin typeface="Book Antiqua" pitchFamily="18" charset="0"/>
              </a:rPr>
              <a:t>Many things can affect (or completely invalidate) various economic projections.</a:t>
            </a:r>
            <a:endParaRPr lang="en-US" sz="2400" smtClean="0">
              <a:latin typeface="Book Antiqua" pitchFamily="18" charset="0"/>
            </a:endParaRPr>
          </a:p>
          <a:p>
            <a:pPr marL="0" indent="0" eaLnBrk="1" hangingPunct="1">
              <a:lnSpc>
                <a:spcPct val="110000"/>
              </a:lnSpc>
              <a:spcBef>
                <a:spcPts val="400"/>
              </a:spcBef>
              <a:spcAft>
                <a:spcPts val="400"/>
              </a:spcAft>
            </a:pPr>
            <a:r>
              <a:rPr lang="en-US" sz="2400" smtClean="0">
                <a:latin typeface="Book Antiqua" pitchFamily="18" charset="0"/>
              </a:rPr>
              <a:t>Unforeseen Events</a:t>
            </a:r>
            <a:r>
              <a:rPr lang="en-US" sz="2200" smtClean="0">
                <a:latin typeface="Book Antiqua" pitchFamily="18" charset="0"/>
              </a:rPr>
              <a:t> </a:t>
            </a:r>
          </a:p>
          <a:p>
            <a:pPr lvl="1" eaLnBrk="1" hangingPunct="1">
              <a:lnSpc>
                <a:spcPct val="110000"/>
              </a:lnSpc>
              <a:spcBef>
                <a:spcPts val="400"/>
              </a:spcBef>
              <a:spcAft>
                <a:spcPts val="400"/>
              </a:spcAft>
              <a:buFont typeface="Arial" charset="0"/>
              <a:buChar char="•"/>
            </a:pPr>
            <a:r>
              <a:rPr lang="en-US" sz="2000" smtClean="0">
                <a:latin typeface="Book Antiqua" pitchFamily="18" charset="0"/>
              </a:rPr>
              <a:t>(September 11, 2001)</a:t>
            </a:r>
          </a:p>
          <a:p>
            <a:pPr lvl="2" eaLnBrk="1" hangingPunct="1">
              <a:lnSpc>
                <a:spcPct val="110000"/>
              </a:lnSpc>
              <a:spcBef>
                <a:spcPts val="400"/>
              </a:spcBef>
              <a:spcAft>
                <a:spcPts val="400"/>
              </a:spcAft>
            </a:pPr>
            <a:r>
              <a:rPr lang="en-US" sz="2000" smtClean="0">
                <a:latin typeface="Book Antiqua" pitchFamily="18" charset="0"/>
              </a:rPr>
              <a:t>Effects on security occupations (demand greatly increased)</a:t>
            </a:r>
          </a:p>
          <a:p>
            <a:pPr lvl="2" eaLnBrk="1" hangingPunct="1">
              <a:lnSpc>
                <a:spcPct val="110000"/>
              </a:lnSpc>
              <a:spcBef>
                <a:spcPts val="400"/>
              </a:spcBef>
              <a:spcAft>
                <a:spcPts val="400"/>
              </a:spcAft>
            </a:pPr>
            <a:r>
              <a:rPr lang="en-US" sz="2000" smtClean="0">
                <a:latin typeface="Book Antiqua" pitchFamily="18" charset="0"/>
              </a:rPr>
              <a:t>Effects on airline occupations (demand decreased, at least in the short run)</a:t>
            </a:r>
          </a:p>
          <a:p>
            <a:pPr marL="0" indent="0" eaLnBrk="1" hangingPunct="1">
              <a:lnSpc>
                <a:spcPct val="110000"/>
              </a:lnSpc>
              <a:spcBef>
                <a:spcPts val="400"/>
              </a:spcBef>
              <a:spcAft>
                <a:spcPts val="400"/>
              </a:spcAft>
            </a:pPr>
            <a:r>
              <a:rPr lang="en-US" sz="2400" smtClean="0">
                <a:latin typeface="Book Antiqua" pitchFamily="18" charset="0"/>
              </a:rPr>
              <a:t>Unusual disturbances in the business cycle (e.g. The Great Recession)</a:t>
            </a:r>
          </a:p>
          <a:p>
            <a:pPr marL="0" indent="0" eaLnBrk="1" hangingPunct="1">
              <a:lnSpc>
                <a:spcPct val="110000"/>
              </a:lnSpc>
              <a:spcBef>
                <a:spcPts val="400"/>
              </a:spcBef>
              <a:spcAft>
                <a:spcPts val="400"/>
              </a:spcAft>
              <a:buFont typeface="Arial" charset="0"/>
              <a:buNone/>
            </a:pPr>
            <a:r>
              <a:rPr lang="en-US" sz="2000" smtClean="0">
                <a:latin typeface="Book Antiqua" pitchFamily="18" charset="0"/>
              </a:rPr>
              <a:t>	</a:t>
            </a:r>
          </a:p>
        </p:txBody>
      </p:sp>
      <p:sp>
        <p:nvSpPr>
          <p:cNvPr id="5" name="Slide Number Placeholder 4"/>
          <p:cNvSpPr>
            <a:spLocks noGrp="1"/>
          </p:cNvSpPr>
          <p:nvPr>
            <p:ph type="sldNum" sz="quarter" idx="12"/>
          </p:nvPr>
        </p:nvSpPr>
        <p:spPr/>
        <p:txBody>
          <a:bodyPr/>
          <a:lstStyle/>
          <a:p>
            <a:pPr>
              <a:defRPr/>
            </a:pPr>
            <a:fld id="{A1AC3E56-C939-4B14-A7B5-D731425BF971}"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2400"/>
            <a:ext cx="8229600" cy="838200"/>
          </a:xfrm>
        </p:spPr>
        <p:txBody>
          <a:bodyPr anchor="t"/>
          <a:lstStyle/>
          <a:p>
            <a:pPr eaLnBrk="1" hangingPunct="1"/>
            <a:r>
              <a:rPr lang="en-US" sz="4000" smtClean="0">
                <a:latin typeface="Imprint MT Shadow" pitchFamily="82" charset="0"/>
              </a:rPr>
              <a:t>Projection Caveats (cont.)</a:t>
            </a:r>
          </a:p>
        </p:txBody>
      </p:sp>
      <p:sp>
        <p:nvSpPr>
          <p:cNvPr id="3" name="Content Placeholder 2"/>
          <p:cNvSpPr>
            <a:spLocks noGrp="1"/>
          </p:cNvSpPr>
          <p:nvPr>
            <p:ph idx="1"/>
          </p:nvPr>
        </p:nvSpPr>
        <p:spPr>
          <a:xfrm>
            <a:off x="457200" y="1250950"/>
            <a:ext cx="8229600" cy="5562600"/>
          </a:xfrm>
        </p:spPr>
        <p:txBody>
          <a:bodyPr rtlCol="0">
            <a:normAutofit fontScale="40000" lnSpcReduction="20000"/>
          </a:bodyPr>
          <a:lstStyle/>
          <a:p>
            <a:pPr eaLnBrk="1" fontAlgn="auto" hangingPunct="1">
              <a:lnSpc>
                <a:spcPct val="120000"/>
              </a:lnSpc>
              <a:spcBef>
                <a:spcPts val="400"/>
              </a:spcBef>
              <a:spcAft>
                <a:spcPts val="400"/>
              </a:spcAft>
              <a:buFont typeface="Arial" pitchFamily="34" charset="0"/>
              <a:buChar char="•"/>
              <a:defRPr/>
            </a:pPr>
            <a:r>
              <a:rPr lang="en-US" sz="7000" dirty="0" smtClean="0">
                <a:latin typeface="Book Antiqua" pitchFamily="18" charset="0"/>
              </a:rPr>
              <a:t>Changes in Technology in Various Industries or Occupations</a:t>
            </a:r>
          </a:p>
          <a:p>
            <a:pPr lvl="1" eaLnBrk="1" fontAlgn="auto" hangingPunct="1">
              <a:lnSpc>
                <a:spcPct val="120000"/>
              </a:lnSpc>
              <a:spcBef>
                <a:spcPts val="400"/>
              </a:spcBef>
              <a:spcAft>
                <a:spcPts val="400"/>
              </a:spcAft>
              <a:buFont typeface="Arial" pitchFamily="34" charset="0"/>
              <a:buChar char="•"/>
              <a:defRPr/>
            </a:pPr>
            <a:r>
              <a:rPr lang="en-US" sz="5500" dirty="0" smtClean="0">
                <a:latin typeface="Book Antiqua" pitchFamily="18" charset="0"/>
              </a:rPr>
              <a:t>Various industries have become more capital-intensive and less labor intensive over time </a:t>
            </a:r>
            <a:r>
              <a:rPr lang="en-US" sz="5500" dirty="0">
                <a:latin typeface="Book Antiqua" pitchFamily="18" charset="0"/>
              </a:rPr>
              <a:t>(e.g. </a:t>
            </a:r>
            <a:r>
              <a:rPr lang="en-US" sz="5500" dirty="0" smtClean="0">
                <a:latin typeface="Book Antiqua" pitchFamily="18" charset="0"/>
              </a:rPr>
              <a:t>row crop farming </a:t>
            </a:r>
            <a:r>
              <a:rPr lang="en-US" sz="5500" dirty="0">
                <a:latin typeface="Book Antiqua" pitchFamily="18" charset="0"/>
              </a:rPr>
              <a:t>)</a:t>
            </a:r>
            <a:endParaRPr lang="en-US" sz="5500" dirty="0" smtClean="0">
              <a:latin typeface="Book Antiqua" pitchFamily="18" charset="0"/>
            </a:endParaRPr>
          </a:p>
          <a:p>
            <a:pPr lvl="1" eaLnBrk="1" fontAlgn="auto" hangingPunct="1">
              <a:lnSpc>
                <a:spcPct val="120000"/>
              </a:lnSpc>
              <a:spcBef>
                <a:spcPts val="400"/>
              </a:spcBef>
              <a:spcAft>
                <a:spcPts val="400"/>
              </a:spcAft>
              <a:buFont typeface="Arial" pitchFamily="34" charset="0"/>
              <a:buChar char="•"/>
              <a:defRPr/>
            </a:pPr>
            <a:r>
              <a:rPr lang="en-US" sz="5500" dirty="0" smtClean="0">
                <a:latin typeface="Book Antiqua" pitchFamily="18" charset="0"/>
              </a:rPr>
              <a:t>Web Developers did not exist 30 years ago </a:t>
            </a:r>
          </a:p>
          <a:p>
            <a:pPr lvl="1" eaLnBrk="1" fontAlgn="auto" hangingPunct="1">
              <a:lnSpc>
                <a:spcPct val="120000"/>
              </a:lnSpc>
              <a:spcBef>
                <a:spcPts val="400"/>
              </a:spcBef>
              <a:spcAft>
                <a:spcPts val="400"/>
              </a:spcAft>
              <a:buFont typeface="Arial" pitchFamily="34" charset="0"/>
              <a:buChar char="•"/>
              <a:defRPr/>
            </a:pPr>
            <a:r>
              <a:rPr lang="en-US" sz="5500" dirty="0">
                <a:latin typeface="Book Antiqua" pitchFamily="18" charset="0"/>
              </a:rPr>
              <a:t>There are </a:t>
            </a:r>
            <a:r>
              <a:rPr lang="en-US" sz="5500" dirty="0" smtClean="0">
                <a:latin typeface="Book Antiqua" pitchFamily="18" charset="0"/>
              </a:rPr>
              <a:t>very few telegraph operators </a:t>
            </a:r>
            <a:r>
              <a:rPr lang="en-US" sz="5500" dirty="0">
                <a:latin typeface="Book Antiqua" pitchFamily="18" charset="0"/>
              </a:rPr>
              <a:t>these </a:t>
            </a:r>
            <a:r>
              <a:rPr lang="en-US" sz="5500" dirty="0" smtClean="0">
                <a:latin typeface="Book Antiqua" pitchFamily="18" charset="0"/>
              </a:rPr>
              <a:t>days</a:t>
            </a:r>
          </a:p>
          <a:p>
            <a:pPr eaLnBrk="1" fontAlgn="auto" hangingPunct="1">
              <a:lnSpc>
                <a:spcPct val="120000"/>
              </a:lnSpc>
              <a:spcBef>
                <a:spcPts val="400"/>
              </a:spcBef>
              <a:spcAft>
                <a:spcPts val="400"/>
              </a:spcAft>
              <a:buFont typeface="Arial" pitchFamily="34" charset="0"/>
              <a:buChar char="•"/>
              <a:defRPr/>
            </a:pPr>
            <a:r>
              <a:rPr lang="en-US" sz="7000" dirty="0">
                <a:latin typeface="Book Antiqua" pitchFamily="18" charset="0"/>
              </a:rPr>
              <a:t>Changes in legislation</a:t>
            </a:r>
          </a:p>
          <a:p>
            <a:pPr lvl="1" eaLnBrk="1" fontAlgn="auto" hangingPunct="1">
              <a:lnSpc>
                <a:spcPct val="120000"/>
              </a:lnSpc>
              <a:spcBef>
                <a:spcPts val="400"/>
              </a:spcBef>
              <a:spcAft>
                <a:spcPts val="400"/>
              </a:spcAft>
              <a:buFont typeface="Arial" pitchFamily="34" charset="0"/>
              <a:buChar char="•"/>
              <a:defRPr/>
            </a:pPr>
            <a:r>
              <a:rPr lang="en-US" sz="5500" dirty="0" smtClean="0">
                <a:latin typeface="Book Antiqua" pitchFamily="18" charset="0"/>
              </a:rPr>
              <a:t>The </a:t>
            </a:r>
            <a:r>
              <a:rPr lang="en-US" sz="5500" dirty="0">
                <a:latin typeface="Book Antiqua" pitchFamily="18" charset="0"/>
              </a:rPr>
              <a:t>Patient Protection and Affordable Care Act of </a:t>
            </a:r>
            <a:r>
              <a:rPr lang="en-US" sz="5500" dirty="0" smtClean="0">
                <a:latin typeface="Book Antiqua" pitchFamily="18" charset="0"/>
              </a:rPr>
              <a:t>2010</a:t>
            </a:r>
          </a:p>
          <a:p>
            <a:pPr lvl="1" eaLnBrk="1" fontAlgn="auto" hangingPunct="1">
              <a:lnSpc>
                <a:spcPct val="120000"/>
              </a:lnSpc>
              <a:spcBef>
                <a:spcPts val="400"/>
              </a:spcBef>
              <a:spcAft>
                <a:spcPts val="400"/>
              </a:spcAft>
              <a:buFont typeface="Arial" pitchFamily="34" charset="0"/>
              <a:buChar char="•"/>
              <a:defRPr/>
            </a:pPr>
            <a:r>
              <a:rPr lang="en-US" sz="5500" dirty="0">
                <a:latin typeface="Book Antiqua" pitchFamily="18" charset="0"/>
              </a:rPr>
              <a:t>American Recovery and Reinvestment Act of </a:t>
            </a:r>
            <a:r>
              <a:rPr lang="en-US" sz="5500" dirty="0" smtClean="0">
                <a:latin typeface="Book Antiqua" pitchFamily="18" charset="0"/>
              </a:rPr>
              <a:t>2009</a:t>
            </a:r>
            <a:r>
              <a:rPr lang="en-US" dirty="0" smtClean="0">
                <a:latin typeface="Book Antiqua" pitchFamily="18" charset="0"/>
              </a:rPr>
              <a:t/>
            </a:r>
            <a:br>
              <a:rPr lang="en-US" dirty="0" smtClean="0">
                <a:latin typeface="Book Antiqua" pitchFamily="18" charset="0"/>
              </a:rPr>
            </a:br>
            <a:r>
              <a:rPr lang="en-US" sz="6200" dirty="0" smtClean="0">
                <a:latin typeface="Book Antiqua" pitchFamily="18" charset="0"/>
              </a:rPr>
              <a:t>	</a:t>
            </a:r>
            <a:endParaRPr lang="en-US" dirty="0">
              <a:latin typeface="Book Antiqua" pitchFamily="18" charset="0"/>
            </a:endParaRPr>
          </a:p>
        </p:txBody>
      </p:sp>
      <p:sp>
        <p:nvSpPr>
          <p:cNvPr id="5" name="Slide Number Placeholder 4"/>
          <p:cNvSpPr>
            <a:spLocks noGrp="1"/>
          </p:cNvSpPr>
          <p:nvPr>
            <p:ph type="sldNum" sz="quarter" idx="12"/>
          </p:nvPr>
        </p:nvSpPr>
        <p:spPr/>
        <p:txBody>
          <a:bodyPr/>
          <a:lstStyle/>
          <a:p>
            <a:pPr>
              <a:defRPr/>
            </a:pPr>
            <a:fld id="{30CEC26D-9219-4371-AAB7-F0732B4D6D3F}"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p:cNvPicPr>
            <a:picLocks noChangeAspect="1"/>
          </p:cNvPicPr>
          <p:nvPr/>
        </p:nvPicPr>
        <p:blipFill>
          <a:blip r:embed="rId2"/>
          <a:srcRect/>
          <a:stretch>
            <a:fillRect/>
          </a:stretch>
        </p:blipFill>
        <p:spPr bwMode="auto">
          <a:xfrm>
            <a:off x="574675" y="3832225"/>
            <a:ext cx="3844925" cy="2949575"/>
          </a:xfrm>
          <a:prstGeom prst="rect">
            <a:avLst/>
          </a:prstGeom>
          <a:noFill/>
          <a:ln w="9525">
            <a:noFill/>
            <a:miter lim="800000"/>
            <a:headEnd/>
            <a:tailEnd/>
          </a:ln>
        </p:spPr>
      </p:pic>
      <p:pic>
        <p:nvPicPr>
          <p:cNvPr id="36866" name="Picture 6"/>
          <p:cNvPicPr>
            <a:picLocks noChangeAspect="1"/>
          </p:cNvPicPr>
          <p:nvPr/>
        </p:nvPicPr>
        <p:blipFill>
          <a:blip r:embed="rId3"/>
          <a:srcRect/>
          <a:stretch>
            <a:fillRect/>
          </a:stretch>
        </p:blipFill>
        <p:spPr bwMode="auto">
          <a:xfrm>
            <a:off x="4676775" y="3773488"/>
            <a:ext cx="3886200" cy="2914650"/>
          </a:xfrm>
          <a:prstGeom prst="rect">
            <a:avLst/>
          </a:prstGeom>
          <a:noFill/>
          <a:ln w="9525">
            <a:noFill/>
            <a:miter lim="800000"/>
            <a:headEnd/>
            <a:tailEnd/>
          </a:ln>
        </p:spPr>
      </p:pic>
      <p:sp>
        <p:nvSpPr>
          <p:cNvPr id="36867" name="Title 1"/>
          <p:cNvSpPr>
            <a:spLocks noGrp="1"/>
          </p:cNvSpPr>
          <p:nvPr>
            <p:ph type="title"/>
          </p:nvPr>
        </p:nvSpPr>
        <p:spPr>
          <a:xfrm>
            <a:off x="228600" y="128588"/>
            <a:ext cx="8610600" cy="685800"/>
          </a:xfrm>
        </p:spPr>
        <p:txBody>
          <a:bodyPr/>
          <a:lstStyle/>
          <a:p>
            <a:pPr eaLnBrk="1" hangingPunct="1"/>
            <a:r>
              <a:rPr lang="en-US" sz="3000" smtClean="0">
                <a:latin typeface="Imprint MT Shadow" pitchFamily="82" charset="0"/>
              </a:rPr>
              <a:t>American Recovery and Reinvestment Act</a:t>
            </a:r>
          </a:p>
        </p:txBody>
      </p:sp>
      <p:sp>
        <p:nvSpPr>
          <p:cNvPr id="3" name="Content Placeholder 2"/>
          <p:cNvSpPr>
            <a:spLocks noGrp="1"/>
          </p:cNvSpPr>
          <p:nvPr>
            <p:ph idx="1"/>
          </p:nvPr>
        </p:nvSpPr>
        <p:spPr>
          <a:xfrm>
            <a:off x="228600" y="838200"/>
            <a:ext cx="8610600" cy="3124200"/>
          </a:xfrm>
        </p:spPr>
        <p:txBody>
          <a:bodyPr rtlCol="0">
            <a:normAutofit lnSpcReduction="10000"/>
          </a:bodyPr>
          <a:lstStyle/>
          <a:p>
            <a:pPr eaLnBrk="1" fontAlgn="auto" hangingPunct="1">
              <a:spcBef>
                <a:spcPts val="0"/>
              </a:spcBef>
              <a:spcAft>
                <a:spcPts val="0"/>
              </a:spcAft>
              <a:buFont typeface="Arial" pitchFamily="34" charset="0"/>
              <a:buChar char="•"/>
              <a:defRPr/>
            </a:pPr>
            <a:r>
              <a:rPr lang="en-US" sz="2800" dirty="0" smtClean="0">
                <a:latin typeface="Book Antiqua" pitchFamily="18" charset="0"/>
              </a:rPr>
              <a:t>Legislation that injected funds into the U.S. economy in an attempt to stimulate an economic recovery</a:t>
            </a:r>
          </a:p>
          <a:p>
            <a:pPr lvl="1" eaLnBrk="1" fontAlgn="auto" hangingPunct="1">
              <a:spcAft>
                <a:spcPts val="0"/>
              </a:spcAft>
              <a:buFont typeface="Arial" pitchFamily="34" charset="0"/>
              <a:buChar char="•"/>
              <a:defRPr/>
            </a:pPr>
            <a:r>
              <a:rPr lang="en-US" sz="2100" dirty="0">
                <a:latin typeface="Book Antiqua" pitchFamily="18" charset="0"/>
              </a:rPr>
              <a:t>Education </a:t>
            </a:r>
            <a:r>
              <a:rPr lang="en-US" sz="2100" dirty="0" smtClean="0">
                <a:latin typeface="Book Antiqua" pitchFamily="18" charset="0"/>
              </a:rPr>
              <a:t>(e.g. state </a:t>
            </a:r>
            <a:r>
              <a:rPr lang="en-US" sz="2100" dirty="0">
                <a:latin typeface="Book Antiqua" pitchFamily="18" charset="0"/>
              </a:rPr>
              <a:t>fiscal relief to prevent cuts in education aid and provide block grants)</a:t>
            </a:r>
            <a:endParaRPr lang="en-US" sz="2100" dirty="0" smtClean="0">
              <a:latin typeface="Book Antiqua" pitchFamily="18" charset="0"/>
            </a:endParaRPr>
          </a:p>
          <a:p>
            <a:pPr lvl="1" eaLnBrk="1" fontAlgn="auto" hangingPunct="1">
              <a:spcAft>
                <a:spcPts val="0"/>
              </a:spcAft>
              <a:buFont typeface="Arial" pitchFamily="34" charset="0"/>
              <a:buChar char="•"/>
              <a:defRPr/>
            </a:pPr>
            <a:r>
              <a:rPr lang="en-US" sz="2100" dirty="0" smtClean="0">
                <a:latin typeface="Book Antiqua" pitchFamily="18" charset="0"/>
              </a:rPr>
              <a:t>Health Care (e.g. continued COBRA coverage for the involuntarily unemployed)</a:t>
            </a:r>
            <a:endParaRPr lang="en-US" sz="2100" dirty="0">
              <a:latin typeface="Book Antiqua" pitchFamily="18" charset="0"/>
            </a:endParaRPr>
          </a:p>
          <a:p>
            <a:pPr lvl="1" eaLnBrk="1" fontAlgn="auto" hangingPunct="1">
              <a:spcAft>
                <a:spcPts val="0"/>
              </a:spcAft>
              <a:buFont typeface="Arial" pitchFamily="34" charset="0"/>
              <a:buChar char="•"/>
              <a:defRPr/>
            </a:pPr>
            <a:r>
              <a:rPr lang="en-US" sz="2100" dirty="0">
                <a:latin typeface="Book Antiqua" pitchFamily="18" charset="0"/>
              </a:rPr>
              <a:t>Public Works Projects (pictured below)</a:t>
            </a:r>
          </a:p>
          <a:p>
            <a:pPr lvl="1" eaLnBrk="1" fontAlgn="auto" hangingPunct="1">
              <a:spcAft>
                <a:spcPts val="0"/>
              </a:spcAft>
              <a:buFont typeface="Wingdings" pitchFamily="2" charset="2"/>
              <a:buChar char="§"/>
              <a:defRPr/>
            </a:pPr>
            <a:endParaRPr lang="en-US" sz="2400" dirty="0" smtClean="0">
              <a:latin typeface="Book Antiqua" pitchFamily="18" charset="0"/>
            </a:endParaRPr>
          </a:p>
          <a:p>
            <a:pPr lvl="1" eaLnBrk="1" fontAlgn="auto" hangingPunct="1">
              <a:spcAft>
                <a:spcPts val="0"/>
              </a:spcAft>
              <a:buFont typeface="Wingdings" pitchFamily="2" charset="2"/>
              <a:buChar char="§"/>
              <a:defRPr/>
            </a:pPr>
            <a:endParaRPr lang="en-US" sz="2400" dirty="0" smtClean="0">
              <a:latin typeface="Book Antiqua" pitchFamily="18" charset="0"/>
            </a:endParaRPr>
          </a:p>
          <a:p>
            <a:pPr marL="457200" lvl="1" indent="0" eaLnBrk="1" fontAlgn="auto" hangingPunct="1">
              <a:spcAft>
                <a:spcPts val="0"/>
              </a:spcAft>
              <a:buFont typeface="Arial" pitchFamily="34" charset="0"/>
              <a:buNone/>
              <a:defRPr/>
            </a:pPr>
            <a:endParaRPr lang="en-US" dirty="0" smtClean="0">
              <a:latin typeface="Book Antiqua" pitchFamily="18" charset="0"/>
            </a:endParaRPr>
          </a:p>
        </p:txBody>
      </p:sp>
      <p:sp>
        <p:nvSpPr>
          <p:cNvPr id="34821"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DF1109-72AE-4792-9C35-B04B24532A3F}" type="slidenum">
              <a:rPr lang="en-US">
                <a:solidFill>
                  <a:srgbClr val="898989"/>
                </a:solidFill>
              </a:rPr>
              <a:pPr fontAlgn="base">
                <a:spcBef>
                  <a:spcPct val="0"/>
                </a:spcBef>
                <a:spcAft>
                  <a:spcPct val="0"/>
                </a:spcAft>
                <a:defRPr/>
              </a:pPr>
              <a:t>22</a:t>
            </a:fld>
            <a:endParaRPr lang="en-US">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4638"/>
            <a:ext cx="8229600" cy="868362"/>
          </a:xfrm>
        </p:spPr>
        <p:txBody>
          <a:bodyPr/>
          <a:lstStyle/>
          <a:p>
            <a:pPr eaLnBrk="1" hangingPunct="1"/>
            <a:r>
              <a:rPr lang="en-US" smtClean="0">
                <a:latin typeface="Imprint MT Shadow" pitchFamily="82" charset="0"/>
              </a:rPr>
              <a:t>Projections</a:t>
            </a:r>
          </a:p>
        </p:txBody>
      </p:sp>
      <p:sp>
        <p:nvSpPr>
          <p:cNvPr id="3" name="Content Placeholder 2"/>
          <p:cNvSpPr>
            <a:spLocks noGrp="1"/>
          </p:cNvSpPr>
          <p:nvPr>
            <p:ph idx="1"/>
          </p:nvPr>
        </p:nvSpPr>
        <p:spPr>
          <a:xfrm>
            <a:off x="457200" y="1143000"/>
            <a:ext cx="8229600" cy="5334000"/>
          </a:xfrm>
        </p:spPr>
        <p:txBody>
          <a:bodyPr rtlCol="0">
            <a:normAutofit fontScale="92500"/>
          </a:bodyPr>
          <a:lstStyle/>
          <a:p>
            <a:pPr eaLnBrk="1" fontAlgn="auto" hangingPunct="1">
              <a:spcAft>
                <a:spcPts val="0"/>
              </a:spcAft>
              <a:buFont typeface="Arial" pitchFamily="34" charset="0"/>
              <a:buChar char="•"/>
              <a:defRPr/>
            </a:pPr>
            <a:r>
              <a:rPr lang="en-US" dirty="0" smtClean="0">
                <a:latin typeface="Book Antiqua" pitchFamily="18" charset="0"/>
              </a:rPr>
              <a:t>Conducted for occupations and industries</a:t>
            </a:r>
          </a:p>
          <a:p>
            <a:pPr eaLnBrk="1" fontAlgn="auto" hangingPunct="1">
              <a:spcAft>
                <a:spcPts val="0"/>
              </a:spcAft>
              <a:buFont typeface="Arial" pitchFamily="34" charset="0"/>
              <a:buChar char="•"/>
              <a:defRPr/>
            </a:pPr>
            <a:r>
              <a:rPr lang="en-US" dirty="0" smtClean="0">
                <a:latin typeface="Book Antiqua" pitchFamily="18" charset="0"/>
              </a:rPr>
              <a:t>Short-term projections cover a 2-year period for industries only </a:t>
            </a:r>
          </a:p>
          <a:p>
            <a:pPr eaLnBrk="1" fontAlgn="auto" hangingPunct="1">
              <a:spcAft>
                <a:spcPts val="0"/>
              </a:spcAft>
              <a:buFont typeface="Arial" pitchFamily="34" charset="0"/>
              <a:buChar char="•"/>
              <a:defRPr/>
            </a:pPr>
            <a:r>
              <a:rPr lang="en-US" dirty="0" smtClean="0">
                <a:latin typeface="Book Antiqua" pitchFamily="18" charset="0"/>
              </a:rPr>
              <a:t>Long-term projections are for both industries and occupations and cover a 10-year period</a:t>
            </a:r>
          </a:p>
          <a:p>
            <a:pPr eaLnBrk="1" fontAlgn="auto" hangingPunct="1">
              <a:spcAft>
                <a:spcPts val="0"/>
              </a:spcAft>
              <a:buFont typeface="Arial" pitchFamily="34" charset="0"/>
              <a:buChar char="•"/>
              <a:defRPr/>
            </a:pPr>
            <a:r>
              <a:rPr lang="en-US" dirty="0" smtClean="0">
                <a:latin typeface="Book Antiqua" pitchFamily="18" charset="0"/>
              </a:rPr>
              <a:t>Long-term Sub-state projections are available by industry </a:t>
            </a:r>
          </a:p>
          <a:p>
            <a:pPr eaLnBrk="1" fontAlgn="auto" hangingPunct="1">
              <a:spcAft>
                <a:spcPts val="0"/>
              </a:spcAft>
              <a:buFont typeface="Arial" pitchFamily="34" charset="0"/>
              <a:buChar char="•"/>
              <a:defRPr/>
            </a:pPr>
            <a:r>
              <a:rPr lang="en-US" dirty="0" smtClean="0">
                <a:latin typeface="Book Antiqua" pitchFamily="18" charset="0"/>
              </a:rPr>
              <a:t>Projections are updated ever other year</a:t>
            </a:r>
          </a:p>
          <a:p>
            <a:pPr eaLnBrk="1" fontAlgn="auto" hangingPunct="1">
              <a:spcAft>
                <a:spcPts val="0"/>
              </a:spcAft>
              <a:buFont typeface="Arial" pitchFamily="34" charset="0"/>
              <a:buChar char="•"/>
              <a:defRPr/>
            </a:pPr>
            <a:r>
              <a:rPr lang="en-US" dirty="0">
                <a:latin typeface="Book Antiqua" pitchFamily="18" charset="0"/>
                <a:hlinkClick r:id="rId2"/>
              </a:rPr>
              <a:t>http://</a:t>
            </a:r>
            <a:r>
              <a:rPr lang="en-US" dirty="0" smtClean="0">
                <a:latin typeface="Book Antiqua" pitchFamily="18" charset="0"/>
                <a:hlinkClick r:id="rId2"/>
              </a:rPr>
              <a:t>doe.state.wy.us/lmi/projections.htm</a:t>
            </a:r>
            <a:r>
              <a:rPr lang="en-US" dirty="0" smtClean="0">
                <a:latin typeface="Book Antiqua" pitchFamily="18" charset="0"/>
              </a:rPr>
              <a:t> </a:t>
            </a:r>
            <a:endParaRPr lang="en-US" dirty="0">
              <a:latin typeface="Book Antiqua" pitchFamily="18" charset="0"/>
            </a:endParaRPr>
          </a:p>
        </p:txBody>
      </p:sp>
      <p:sp>
        <p:nvSpPr>
          <p:cNvPr id="5" name="Slide Number Placeholder 4"/>
          <p:cNvSpPr>
            <a:spLocks noGrp="1"/>
          </p:cNvSpPr>
          <p:nvPr>
            <p:ph type="sldNum" sz="quarter" idx="12"/>
          </p:nvPr>
        </p:nvSpPr>
        <p:spPr/>
        <p:txBody>
          <a:bodyPr/>
          <a:lstStyle/>
          <a:p>
            <a:pPr>
              <a:defRPr/>
            </a:pPr>
            <a:fld id="{9F11F7AA-FDEF-474D-A759-7A03300CFF54}"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52400"/>
            <a:ext cx="8229600" cy="639763"/>
          </a:xfrm>
        </p:spPr>
        <p:txBody>
          <a:bodyPr/>
          <a:lstStyle/>
          <a:p>
            <a:pPr eaLnBrk="1" hangingPunct="1"/>
            <a:r>
              <a:rPr lang="en-US" sz="3400" smtClean="0">
                <a:latin typeface="Imprint MT Shadow" pitchFamily="82" charset="0"/>
              </a:rPr>
              <a:t>Industry Projections (2011-2021) </a:t>
            </a:r>
          </a:p>
        </p:txBody>
      </p:sp>
      <p:sp>
        <p:nvSpPr>
          <p:cNvPr id="38914" name="Content Placeholder 2"/>
          <p:cNvSpPr>
            <a:spLocks noGrp="1"/>
          </p:cNvSpPr>
          <p:nvPr>
            <p:ph idx="1"/>
          </p:nvPr>
        </p:nvSpPr>
        <p:spPr>
          <a:xfrm>
            <a:off x="457200" y="1447800"/>
            <a:ext cx="8229600" cy="4724400"/>
          </a:xfrm>
        </p:spPr>
        <p:txBody>
          <a:bodyPr/>
          <a:lstStyle/>
          <a:p>
            <a:pPr marL="0" indent="0" eaLnBrk="1" hangingPunct="1">
              <a:buFont typeface="Arial" charset="0"/>
              <a:buNone/>
            </a:pPr>
            <a:r>
              <a:rPr lang="en-US" sz="2600" smtClean="0">
                <a:latin typeface="Book Antiqua" pitchFamily="18" charset="0"/>
              </a:rPr>
              <a:t>1. Health Care and Social Assistance </a:t>
            </a:r>
          </a:p>
          <a:p>
            <a:pPr marL="457200" lvl="1" indent="0" eaLnBrk="1" hangingPunct="1">
              <a:buFont typeface="Arial" charset="0"/>
              <a:buNone/>
            </a:pPr>
            <a:r>
              <a:rPr lang="en-US" sz="2400" smtClean="0">
                <a:latin typeface="Book Antiqua" pitchFamily="18" charset="0"/>
              </a:rPr>
              <a:t>(926 openings/year, 3,591 replacement need/year)</a:t>
            </a:r>
          </a:p>
          <a:p>
            <a:pPr marL="0" indent="0" eaLnBrk="1" hangingPunct="1">
              <a:buFont typeface="Arial" charset="0"/>
              <a:buNone/>
            </a:pPr>
            <a:r>
              <a:rPr lang="en-US" sz="2600" smtClean="0">
                <a:latin typeface="Book Antiqua" pitchFamily="18" charset="0"/>
              </a:rPr>
              <a:t>2. Mining Industry</a:t>
            </a:r>
          </a:p>
          <a:p>
            <a:pPr marL="457200" lvl="1" indent="0" eaLnBrk="1" hangingPunct="1">
              <a:buFont typeface="Arial" charset="0"/>
              <a:buNone/>
            </a:pPr>
            <a:r>
              <a:rPr lang="en-US" sz="2400" smtClean="0">
                <a:latin typeface="Book Antiqua" pitchFamily="18" charset="0"/>
              </a:rPr>
              <a:t> (846 openings/year, 2,455 replacement need/year)</a:t>
            </a:r>
          </a:p>
          <a:p>
            <a:pPr marL="0" indent="0" eaLnBrk="1" hangingPunct="1">
              <a:buFont typeface="Arial" charset="0"/>
              <a:buNone/>
            </a:pPr>
            <a:r>
              <a:rPr lang="en-US" sz="2600" smtClean="0">
                <a:latin typeface="Book Antiqua" pitchFamily="18" charset="0"/>
              </a:rPr>
              <a:t>3. Educational Services</a:t>
            </a:r>
          </a:p>
          <a:p>
            <a:pPr marL="457200" lvl="1" indent="0" eaLnBrk="1" hangingPunct="1">
              <a:buFont typeface="Arial" charset="0"/>
              <a:buNone/>
            </a:pPr>
            <a:r>
              <a:rPr lang="en-US" sz="2400" smtClean="0">
                <a:latin typeface="Book Antiqua" pitchFamily="18" charset="0"/>
              </a:rPr>
              <a:t> (811 openings/year, 2,556 replacement need/year)</a:t>
            </a:r>
          </a:p>
        </p:txBody>
      </p:sp>
      <p:sp>
        <p:nvSpPr>
          <p:cNvPr id="5" name="Slide Number Placeholder 4"/>
          <p:cNvSpPr>
            <a:spLocks noGrp="1"/>
          </p:cNvSpPr>
          <p:nvPr>
            <p:ph type="sldNum" sz="quarter" idx="12"/>
          </p:nvPr>
        </p:nvSpPr>
        <p:spPr/>
        <p:txBody>
          <a:bodyPr/>
          <a:lstStyle/>
          <a:p>
            <a:pPr>
              <a:defRPr/>
            </a:pPr>
            <a:fld id="{B6C13B88-1C6B-4DF3-B6FB-E2760E48800C}" type="slidenum">
              <a:rPr lang="en-US"/>
              <a:pPr>
                <a:defRPr/>
              </a:pPr>
              <a:t>24</a:t>
            </a:fld>
            <a:endParaRPr lang="en-US"/>
          </a:p>
        </p:txBody>
      </p:sp>
      <p:sp>
        <p:nvSpPr>
          <p:cNvPr id="38916" name="Title 1"/>
          <p:cNvSpPr txBox="1">
            <a:spLocks/>
          </p:cNvSpPr>
          <p:nvPr/>
        </p:nvSpPr>
        <p:spPr bwMode="auto">
          <a:xfrm>
            <a:off x="549275" y="762000"/>
            <a:ext cx="8229600" cy="639763"/>
          </a:xfrm>
          <a:prstGeom prst="rect">
            <a:avLst/>
          </a:prstGeom>
          <a:noFill/>
          <a:ln w="9525">
            <a:noFill/>
            <a:miter lim="800000"/>
            <a:headEnd/>
            <a:tailEnd/>
          </a:ln>
        </p:spPr>
        <p:txBody>
          <a:bodyPr anchor="ctr"/>
          <a:lstStyle/>
          <a:p>
            <a:pPr algn="ctr"/>
            <a:r>
              <a:rPr lang="en-US" sz="2800">
                <a:latin typeface="Book Antiqua" pitchFamily="18" charset="0"/>
              </a:rPr>
              <a:t>Top 5 Industries in Terms of Overall Job Growth</a:t>
            </a:r>
          </a:p>
        </p:txBody>
      </p:sp>
      <p:pic>
        <p:nvPicPr>
          <p:cNvPr id="38917" name="Picture 9"/>
          <p:cNvPicPr>
            <a:picLocks noChangeAspect="1"/>
          </p:cNvPicPr>
          <p:nvPr/>
        </p:nvPicPr>
        <p:blipFill>
          <a:blip r:embed="rId2"/>
          <a:srcRect/>
          <a:stretch>
            <a:fillRect/>
          </a:stretch>
        </p:blipFill>
        <p:spPr bwMode="auto">
          <a:xfrm>
            <a:off x="3352800" y="4217988"/>
            <a:ext cx="1828800" cy="2132012"/>
          </a:xfrm>
          <a:prstGeom prst="rect">
            <a:avLst/>
          </a:prstGeom>
          <a:noFill/>
          <a:ln w="9525">
            <a:noFill/>
            <a:miter lim="800000"/>
            <a:headEnd/>
            <a:tailEnd/>
          </a:ln>
        </p:spPr>
      </p:pic>
      <p:pic>
        <p:nvPicPr>
          <p:cNvPr id="38918" name="Picture 10"/>
          <p:cNvPicPr>
            <a:picLocks noChangeAspect="1"/>
          </p:cNvPicPr>
          <p:nvPr/>
        </p:nvPicPr>
        <p:blipFill>
          <a:blip r:embed="rId3"/>
          <a:srcRect/>
          <a:stretch>
            <a:fillRect/>
          </a:stretch>
        </p:blipFill>
        <p:spPr bwMode="auto">
          <a:xfrm>
            <a:off x="609600" y="4217988"/>
            <a:ext cx="2133600" cy="2133600"/>
          </a:xfrm>
          <a:prstGeom prst="rect">
            <a:avLst/>
          </a:prstGeom>
          <a:noFill/>
          <a:ln w="9525">
            <a:noFill/>
            <a:miter lim="800000"/>
            <a:headEnd/>
            <a:tailEnd/>
          </a:ln>
        </p:spPr>
      </p:pic>
      <p:pic>
        <p:nvPicPr>
          <p:cNvPr id="38919" name="Picture 11"/>
          <p:cNvPicPr>
            <a:picLocks noChangeAspect="1"/>
          </p:cNvPicPr>
          <p:nvPr/>
        </p:nvPicPr>
        <p:blipFill>
          <a:blip r:embed="rId4"/>
          <a:srcRect/>
          <a:stretch>
            <a:fillRect/>
          </a:stretch>
        </p:blipFill>
        <p:spPr bwMode="auto">
          <a:xfrm>
            <a:off x="5867400" y="4216400"/>
            <a:ext cx="2065338"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152400"/>
            <a:ext cx="8229600" cy="639763"/>
          </a:xfrm>
        </p:spPr>
        <p:txBody>
          <a:bodyPr/>
          <a:lstStyle/>
          <a:p>
            <a:pPr eaLnBrk="1" hangingPunct="1"/>
            <a:r>
              <a:rPr lang="en-US" sz="3400" smtClean="0">
                <a:latin typeface="Imprint MT Shadow" pitchFamily="82" charset="0"/>
              </a:rPr>
              <a:t>Industry Projections (2011-2021) </a:t>
            </a:r>
          </a:p>
        </p:txBody>
      </p:sp>
      <p:sp>
        <p:nvSpPr>
          <p:cNvPr id="39938" name="Content Placeholder 2"/>
          <p:cNvSpPr>
            <a:spLocks noGrp="1"/>
          </p:cNvSpPr>
          <p:nvPr>
            <p:ph idx="1"/>
          </p:nvPr>
        </p:nvSpPr>
        <p:spPr>
          <a:xfrm>
            <a:off x="457200" y="1447800"/>
            <a:ext cx="8229600" cy="4724400"/>
          </a:xfrm>
        </p:spPr>
        <p:txBody>
          <a:bodyPr/>
          <a:lstStyle/>
          <a:p>
            <a:pPr marL="0" indent="0" eaLnBrk="1" hangingPunct="1">
              <a:buFont typeface="Arial" charset="0"/>
              <a:buNone/>
            </a:pPr>
            <a:r>
              <a:rPr lang="en-US" sz="2600" smtClean="0">
                <a:latin typeface="Book Antiqua" pitchFamily="18" charset="0"/>
              </a:rPr>
              <a:t>4. Public Administration</a:t>
            </a:r>
          </a:p>
          <a:p>
            <a:pPr marL="457200" lvl="1" indent="0" eaLnBrk="1" hangingPunct="1">
              <a:buFont typeface="Arial" charset="0"/>
              <a:buNone/>
            </a:pPr>
            <a:r>
              <a:rPr lang="en-US" sz="2400" smtClean="0">
                <a:latin typeface="Book Antiqua" pitchFamily="18" charset="0"/>
              </a:rPr>
              <a:t> (288 openings/year, 2,220 replacement need/year)</a:t>
            </a:r>
          </a:p>
          <a:p>
            <a:pPr marL="0" indent="0" eaLnBrk="1" hangingPunct="1">
              <a:buFont typeface="Arial" charset="0"/>
              <a:buNone/>
            </a:pPr>
            <a:r>
              <a:rPr lang="en-US" sz="2600" smtClean="0">
                <a:latin typeface="Book Antiqua" pitchFamily="18" charset="0"/>
              </a:rPr>
              <a:t>5. Transportation and Warehousing</a:t>
            </a:r>
          </a:p>
          <a:p>
            <a:pPr marL="457200" lvl="1" indent="0" eaLnBrk="1" hangingPunct="1">
              <a:buFont typeface="Arial" charset="0"/>
              <a:buNone/>
            </a:pPr>
            <a:r>
              <a:rPr lang="en-US" sz="2600" smtClean="0">
                <a:latin typeface="Book Antiqua" pitchFamily="18" charset="0"/>
              </a:rPr>
              <a:t> </a:t>
            </a:r>
            <a:r>
              <a:rPr lang="en-US" sz="2400" smtClean="0">
                <a:latin typeface="Book Antiqua" pitchFamily="18" charset="0"/>
              </a:rPr>
              <a:t>(274 openings/year, 1,153 replacement need/year)</a:t>
            </a:r>
          </a:p>
          <a:p>
            <a:pPr marL="457200" lvl="1" indent="0" eaLnBrk="1" hangingPunct="1">
              <a:buFont typeface="Arial" charset="0"/>
              <a:buNone/>
            </a:pPr>
            <a:endParaRPr lang="en-US" sz="2400"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E5282D26-273D-46F7-8864-CC76B3F538DE}" type="slidenum">
              <a:rPr lang="en-US"/>
              <a:pPr>
                <a:defRPr/>
              </a:pPr>
              <a:t>25</a:t>
            </a:fld>
            <a:endParaRPr lang="en-US"/>
          </a:p>
        </p:txBody>
      </p:sp>
      <p:sp>
        <p:nvSpPr>
          <p:cNvPr id="39940" name="Title 1"/>
          <p:cNvSpPr txBox="1">
            <a:spLocks/>
          </p:cNvSpPr>
          <p:nvPr/>
        </p:nvSpPr>
        <p:spPr bwMode="auto">
          <a:xfrm>
            <a:off x="549275" y="762000"/>
            <a:ext cx="8229600" cy="639763"/>
          </a:xfrm>
          <a:prstGeom prst="rect">
            <a:avLst/>
          </a:prstGeom>
          <a:noFill/>
          <a:ln w="9525">
            <a:noFill/>
            <a:miter lim="800000"/>
            <a:headEnd/>
            <a:tailEnd/>
          </a:ln>
        </p:spPr>
        <p:txBody>
          <a:bodyPr anchor="ctr"/>
          <a:lstStyle/>
          <a:p>
            <a:pPr algn="ctr"/>
            <a:r>
              <a:rPr lang="en-US" sz="2800">
                <a:latin typeface="Book Antiqua" pitchFamily="18" charset="0"/>
              </a:rPr>
              <a:t>Top 5 Industries in Terms of Overall Job Growth</a:t>
            </a:r>
          </a:p>
        </p:txBody>
      </p:sp>
      <p:pic>
        <p:nvPicPr>
          <p:cNvPr id="39941" name="Picture 3"/>
          <p:cNvPicPr>
            <a:picLocks noChangeAspect="1"/>
          </p:cNvPicPr>
          <p:nvPr/>
        </p:nvPicPr>
        <p:blipFill>
          <a:blip r:embed="rId2"/>
          <a:srcRect/>
          <a:stretch>
            <a:fillRect/>
          </a:stretch>
        </p:blipFill>
        <p:spPr bwMode="auto">
          <a:xfrm>
            <a:off x="838200" y="3581400"/>
            <a:ext cx="2597150" cy="2381250"/>
          </a:xfrm>
          <a:prstGeom prst="rect">
            <a:avLst/>
          </a:prstGeom>
          <a:noFill/>
          <a:ln w="9525">
            <a:noFill/>
            <a:miter lim="800000"/>
            <a:headEnd/>
            <a:tailEnd/>
          </a:ln>
        </p:spPr>
      </p:pic>
      <p:pic>
        <p:nvPicPr>
          <p:cNvPr id="39942" name="Picture 5"/>
          <p:cNvPicPr>
            <a:picLocks noChangeAspect="1"/>
          </p:cNvPicPr>
          <p:nvPr/>
        </p:nvPicPr>
        <p:blipFill>
          <a:blip r:embed="rId3"/>
          <a:srcRect/>
          <a:stretch>
            <a:fillRect/>
          </a:stretch>
        </p:blipFill>
        <p:spPr bwMode="auto">
          <a:xfrm>
            <a:off x="3986213" y="3576638"/>
            <a:ext cx="3700462" cy="238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76200"/>
            <a:ext cx="8686800" cy="639763"/>
          </a:xfrm>
        </p:spPr>
        <p:txBody>
          <a:bodyPr/>
          <a:lstStyle/>
          <a:p>
            <a:pPr eaLnBrk="1" hangingPunct="1"/>
            <a:r>
              <a:rPr lang="en-US" sz="3400" smtClean="0">
                <a:latin typeface="Imprint MT Shadow" pitchFamily="82" charset="0"/>
              </a:rPr>
              <a:t>Occupational Projections </a:t>
            </a:r>
            <a:r>
              <a:rPr lang="en-US" sz="3000" smtClean="0">
                <a:latin typeface="Imprint MT Shadow" pitchFamily="82" charset="0"/>
              </a:rPr>
              <a:t>2011-2021 </a:t>
            </a:r>
          </a:p>
        </p:txBody>
      </p:sp>
      <p:sp>
        <p:nvSpPr>
          <p:cNvPr id="40962" name="Content Placeholder 2"/>
          <p:cNvSpPr>
            <a:spLocks noGrp="1"/>
          </p:cNvSpPr>
          <p:nvPr>
            <p:ph idx="1"/>
          </p:nvPr>
        </p:nvSpPr>
        <p:spPr>
          <a:xfrm>
            <a:off x="228600" y="1295400"/>
            <a:ext cx="8915400" cy="5562600"/>
          </a:xfrm>
        </p:spPr>
        <p:txBody>
          <a:bodyPr/>
          <a:lstStyle/>
          <a:p>
            <a:pPr marL="0" indent="0" eaLnBrk="1" hangingPunct="1">
              <a:buFont typeface="Arial" charset="0"/>
              <a:buNone/>
            </a:pPr>
            <a:r>
              <a:rPr lang="en-US" smtClean="0">
                <a:latin typeface="Book Antiqua" pitchFamily="18" charset="0"/>
              </a:rPr>
              <a:t>1. </a:t>
            </a:r>
            <a:r>
              <a:rPr lang="en-US" sz="2800" smtClean="0">
                <a:latin typeface="Book Antiqua" pitchFamily="18" charset="0"/>
              </a:rPr>
              <a:t>Operating Engineers and other construction 	equipment operators</a:t>
            </a:r>
          </a:p>
          <a:p>
            <a:pPr lvl="1" eaLnBrk="1" hangingPunct="1">
              <a:buFont typeface="Arial" charset="0"/>
              <a:buChar char="•"/>
            </a:pPr>
            <a:r>
              <a:rPr lang="en-US" sz="2400" smtClean="0">
                <a:latin typeface="Book Antiqua" pitchFamily="18" charset="0"/>
              </a:rPr>
              <a:t>151 openings/year, 447 replacement need/year</a:t>
            </a:r>
          </a:p>
          <a:p>
            <a:pPr lvl="1" eaLnBrk="1" hangingPunct="1">
              <a:buFont typeface="Arial" charset="0"/>
              <a:buChar char="•"/>
            </a:pPr>
            <a:r>
              <a:rPr lang="en-US" sz="2400" smtClean="0">
                <a:latin typeface="Book Antiqua" pitchFamily="18" charset="0"/>
              </a:rPr>
              <a:t>Avg. wage $47,929/year, moderate-term OJT</a:t>
            </a:r>
          </a:p>
          <a:p>
            <a:pPr marL="0" indent="0" eaLnBrk="1" hangingPunct="1">
              <a:buFont typeface="Arial" charset="0"/>
              <a:buNone/>
            </a:pPr>
            <a:r>
              <a:rPr lang="en-US" smtClean="0">
                <a:latin typeface="Book Antiqua" pitchFamily="18" charset="0"/>
              </a:rPr>
              <a:t>2. </a:t>
            </a:r>
            <a:r>
              <a:rPr lang="en-US" sz="2800" smtClean="0">
                <a:latin typeface="Book Antiqua" pitchFamily="18" charset="0"/>
              </a:rPr>
              <a:t>Registered Nurses</a:t>
            </a:r>
          </a:p>
          <a:p>
            <a:pPr lvl="1" eaLnBrk="1" hangingPunct="1">
              <a:buFont typeface="Arial" charset="0"/>
              <a:buChar char="•"/>
            </a:pPr>
            <a:r>
              <a:rPr lang="en-US" sz="2400" smtClean="0">
                <a:latin typeface="Book Antiqua" pitchFamily="18" charset="0"/>
              </a:rPr>
              <a:t>133 openings/year, 522 replacement need/year</a:t>
            </a:r>
          </a:p>
          <a:p>
            <a:pPr lvl="1" eaLnBrk="1" hangingPunct="1">
              <a:buFont typeface="Arial" charset="0"/>
              <a:buChar char="•"/>
            </a:pPr>
            <a:r>
              <a:rPr lang="en-US" sz="2400" smtClean="0">
                <a:latin typeface="Book Antiqua" pitchFamily="18" charset="0"/>
              </a:rPr>
              <a:t>Avg. wage $60,929/year, Associate's degree</a:t>
            </a:r>
          </a:p>
          <a:p>
            <a:pPr marL="0" indent="0" eaLnBrk="1" hangingPunct="1">
              <a:buFont typeface="Arial" charset="0"/>
              <a:buNone/>
            </a:pPr>
            <a:r>
              <a:rPr lang="en-US" smtClean="0">
                <a:latin typeface="Book Antiqua" pitchFamily="18" charset="0"/>
              </a:rPr>
              <a:t>3. </a:t>
            </a:r>
            <a:r>
              <a:rPr lang="en-US" sz="2800" smtClean="0">
                <a:latin typeface="Book Antiqua" pitchFamily="18" charset="0"/>
              </a:rPr>
              <a:t>Heavy &amp; Tractor Trailer Truck Drivers</a:t>
            </a:r>
          </a:p>
          <a:p>
            <a:pPr lvl="1" eaLnBrk="1" hangingPunct="1">
              <a:buFont typeface="Arial" charset="0"/>
              <a:buChar char="•"/>
            </a:pPr>
            <a:r>
              <a:rPr lang="en-US" sz="2400" smtClean="0">
                <a:latin typeface="Book Antiqua" pitchFamily="18" charset="0"/>
              </a:rPr>
              <a:t>114 openings/year, 706 replacement need/year</a:t>
            </a:r>
          </a:p>
          <a:p>
            <a:pPr lvl="1" eaLnBrk="1" hangingPunct="1">
              <a:buFont typeface="Arial" charset="0"/>
              <a:buChar char="•"/>
            </a:pPr>
            <a:r>
              <a:rPr lang="en-US" sz="2400" smtClean="0">
                <a:latin typeface="Book Antiqua" pitchFamily="18" charset="0"/>
              </a:rPr>
              <a:t>Avg. wage $43,266/year, moderate-term OJT</a:t>
            </a:r>
          </a:p>
          <a:p>
            <a:pPr lvl="1" eaLnBrk="1" hangingPunct="1">
              <a:buFont typeface="Arial" charset="0"/>
              <a:buChar char="•"/>
            </a:pPr>
            <a:endParaRPr lang="en-US"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6380AC94-71C6-45D0-81D0-A83BB1FA85DB}" type="slidenum">
              <a:rPr lang="en-US"/>
              <a:pPr>
                <a:defRPr/>
              </a:pPr>
              <a:t>26</a:t>
            </a:fld>
            <a:endParaRPr lang="en-US"/>
          </a:p>
        </p:txBody>
      </p:sp>
      <p:sp>
        <p:nvSpPr>
          <p:cNvPr id="40964" name="TextBox 7"/>
          <p:cNvSpPr txBox="1">
            <a:spLocks noChangeArrowheads="1"/>
          </p:cNvSpPr>
          <p:nvPr/>
        </p:nvSpPr>
        <p:spPr bwMode="auto">
          <a:xfrm>
            <a:off x="104775" y="685800"/>
            <a:ext cx="8658225" cy="1016000"/>
          </a:xfrm>
          <a:prstGeom prst="rect">
            <a:avLst/>
          </a:prstGeom>
          <a:noFill/>
          <a:ln w="9525">
            <a:noFill/>
            <a:miter lim="800000"/>
            <a:headEnd/>
            <a:tailEnd/>
          </a:ln>
        </p:spPr>
        <p:txBody>
          <a:bodyPr>
            <a:spAutoFit/>
          </a:bodyPr>
          <a:lstStyle/>
          <a:p>
            <a:r>
              <a:rPr lang="en-US" sz="2800" b="1">
                <a:latin typeface="Book Antiqua" pitchFamily="18" charset="0"/>
              </a:rPr>
              <a:t>Top 5 Occupations in terms of overall job growth</a:t>
            </a:r>
            <a:endParaRPr lang="en-US" sz="2800">
              <a:latin typeface="Book Antiqua" pitchFamily="18" charset="0"/>
            </a:endParaRPr>
          </a:p>
          <a:p>
            <a:endParaRPr lang="en-US" sz="3200">
              <a:latin typeface="Baskerville Old Face"/>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304800"/>
            <a:ext cx="8686800" cy="639763"/>
          </a:xfrm>
        </p:spPr>
        <p:txBody>
          <a:bodyPr/>
          <a:lstStyle/>
          <a:p>
            <a:pPr eaLnBrk="1" hangingPunct="1"/>
            <a:r>
              <a:rPr lang="en-US" sz="3400" smtClean="0">
                <a:latin typeface="Imprint MT Shadow" pitchFamily="82" charset="0"/>
              </a:rPr>
              <a:t>Occupational Projections </a:t>
            </a:r>
            <a:r>
              <a:rPr lang="en-US" sz="3000" smtClean="0">
                <a:latin typeface="Imprint MT Shadow" pitchFamily="82" charset="0"/>
              </a:rPr>
              <a:t>2011-2021 (cont.) </a:t>
            </a:r>
          </a:p>
        </p:txBody>
      </p:sp>
      <p:sp>
        <p:nvSpPr>
          <p:cNvPr id="43010" name="Content Placeholder 2"/>
          <p:cNvSpPr>
            <a:spLocks noGrp="1"/>
          </p:cNvSpPr>
          <p:nvPr>
            <p:ph idx="1"/>
          </p:nvPr>
        </p:nvSpPr>
        <p:spPr>
          <a:xfrm>
            <a:off x="381000" y="1981200"/>
            <a:ext cx="8229600" cy="4876800"/>
          </a:xfrm>
        </p:spPr>
        <p:txBody>
          <a:bodyPr/>
          <a:lstStyle/>
          <a:p>
            <a:pPr marL="0" indent="0" eaLnBrk="1" hangingPunct="1">
              <a:buFont typeface="Arial" charset="0"/>
              <a:buNone/>
            </a:pPr>
            <a:r>
              <a:rPr lang="en-US" smtClean="0">
                <a:latin typeface="Book Antiqua" pitchFamily="18" charset="0"/>
              </a:rPr>
              <a:t>4. Teaching Assistants</a:t>
            </a:r>
          </a:p>
          <a:p>
            <a:pPr lvl="1" eaLnBrk="1" hangingPunct="1">
              <a:buFont typeface="Arial" charset="0"/>
              <a:buChar char="•"/>
            </a:pPr>
            <a:r>
              <a:rPr lang="en-US" sz="2400" smtClean="0">
                <a:latin typeface="Book Antiqua" pitchFamily="18" charset="0"/>
              </a:rPr>
              <a:t>109 openings/year, 333 replacement need/year</a:t>
            </a:r>
          </a:p>
          <a:p>
            <a:pPr lvl="1" eaLnBrk="1" hangingPunct="1">
              <a:buFont typeface="Arial" charset="0"/>
              <a:buChar char="•"/>
            </a:pPr>
            <a:r>
              <a:rPr lang="en-US" sz="2600" smtClean="0">
                <a:latin typeface="Book Antiqua" pitchFamily="18" charset="0"/>
              </a:rPr>
              <a:t>Avg. wage $25</a:t>
            </a:r>
            <a:r>
              <a:rPr lang="en-US" sz="2400" smtClean="0">
                <a:latin typeface="Book Antiqua" pitchFamily="18" charset="0"/>
              </a:rPr>
              <a:t>,469</a:t>
            </a:r>
            <a:r>
              <a:rPr lang="en-US" sz="2600" smtClean="0">
                <a:latin typeface="Book Antiqua" pitchFamily="18" charset="0"/>
              </a:rPr>
              <a:t>/year, short-term OJT)</a:t>
            </a:r>
          </a:p>
          <a:p>
            <a:pPr marL="0" indent="0" eaLnBrk="1" hangingPunct="1">
              <a:buFont typeface="Arial" charset="0"/>
              <a:buNone/>
            </a:pPr>
            <a:r>
              <a:rPr lang="en-US" smtClean="0">
                <a:latin typeface="Book Antiqua" pitchFamily="18" charset="0"/>
              </a:rPr>
              <a:t>5. Service Unit Operators, Oil, Gas, and 	Mining</a:t>
            </a:r>
          </a:p>
          <a:p>
            <a:pPr lvl="1" eaLnBrk="1" hangingPunct="1">
              <a:buFont typeface="Arial" charset="0"/>
              <a:buChar char="•"/>
            </a:pPr>
            <a:r>
              <a:rPr lang="en-US" sz="2400" smtClean="0">
                <a:latin typeface="Book Antiqua" pitchFamily="18" charset="0"/>
              </a:rPr>
              <a:t>99 openings/year, 334 replacement need/year</a:t>
            </a:r>
          </a:p>
          <a:p>
            <a:pPr lvl="1" eaLnBrk="1" hangingPunct="1">
              <a:buFont typeface="Arial" charset="0"/>
              <a:buChar char="•"/>
            </a:pPr>
            <a:r>
              <a:rPr lang="en-US" sz="2600" smtClean="0">
                <a:latin typeface="Book Antiqua" pitchFamily="18" charset="0"/>
              </a:rPr>
              <a:t>Avg. wage $46,984/year, moderate-term OJT)</a:t>
            </a:r>
          </a:p>
          <a:p>
            <a:pPr lvl="1" eaLnBrk="1" hangingPunct="1">
              <a:buFont typeface="Arial" charset="0"/>
              <a:buChar char="•"/>
            </a:pPr>
            <a:endParaRPr lang="en-US"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25436462-48E8-4896-A043-95E51D7957E3}" type="slidenum">
              <a:rPr lang="en-US"/>
              <a:pPr>
                <a:defRPr/>
              </a:pPr>
              <a:t>27</a:t>
            </a:fld>
            <a:endParaRPr lang="en-US"/>
          </a:p>
        </p:txBody>
      </p:sp>
      <p:sp>
        <p:nvSpPr>
          <p:cNvPr id="43012" name="TextBox 6"/>
          <p:cNvSpPr txBox="1">
            <a:spLocks noChangeArrowheads="1"/>
          </p:cNvSpPr>
          <p:nvPr/>
        </p:nvSpPr>
        <p:spPr bwMode="auto">
          <a:xfrm>
            <a:off x="0" y="1219200"/>
            <a:ext cx="8915400" cy="1036638"/>
          </a:xfrm>
          <a:prstGeom prst="rect">
            <a:avLst/>
          </a:prstGeom>
          <a:noFill/>
          <a:ln w="9525">
            <a:noFill/>
            <a:miter lim="800000"/>
            <a:headEnd/>
            <a:tailEnd/>
          </a:ln>
        </p:spPr>
        <p:txBody>
          <a:bodyPr>
            <a:spAutoFit/>
          </a:bodyPr>
          <a:lstStyle/>
          <a:p>
            <a:r>
              <a:rPr lang="en-US" sz="3000" b="1">
                <a:latin typeface="Book Antiqua" pitchFamily="18" charset="0"/>
              </a:rPr>
              <a:t>Top 5 Occupations in terms of overall job growth</a:t>
            </a:r>
            <a:endParaRPr lang="en-US" sz="3000">
              <a:latin typeface="Book Antiqua" pitchFamily="18" charset="0"/>
            </a:endParaRPr>
          </a:p>
          <a:p>
            <a:endParaRPr lang="en-US" sz="3200">
              <a:latin typeface="Baskerville Old Face"/>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28600" y="152400"/>
            <a:ext cx="8686800" cy="457200"/>
          </a:xfrm>
        </p:spPr>
        <p:txBody>
          <a:bodyPr/>
          <a:lstStyle/>
          <a:p>
            <a:pPr eaLnBrk="1" hangingPunct="1"/>
            <a:r>
              <a:rPr lang="en-US" sz="3400" smtClean="0">
                <a:latin typeface="Imprint MT Shadow" pitchFamily="82" charset="0"/>
              </a:rPr>
              <a:t>Occupational Projections </a:t>
            </a:r>
            <a:r>
              <a:rPr lang="en-US" sz="3000" smtClean="0">
                <a:latin typeface="Imprint MT Shadow" pitchFamily="82" charset="0"/>
              </a:rPr>
              <a:t>(2011-2021) </a:t>
            </a:r>
          </a:p>
        </p:txBody>
      </p:sp>
      <p:sp>
        <p:nvSpPr>
          <p:cNvPr id="3" name="Content Placeholder 2"/>
          <p:cNvSpPr>
            <a:spLocks noGrp="1"/>
          </p:cNvSpPr>
          <p:nvPr>
            <p:ph idx="1"/>
          </p:nvPr>
        </p:nvSpPr>
        <p:spPr>
          <a:xfrm>
            <a:off x="3429000" y="1752600"/>
            <a:ext cx="5715000" cy="5105400"/>
          </a:xfrm>
        </p:spPr>
        <p:txBody>
          <a:bodyPr rtlCol="0">
            <a:normAutofit fontScale="92500" lnSpcReduction="10000"/>
          </a:bodyPr>
          <a:lstStyle/>
          <a:p>
            <a:pPr eaLnBrk="1" fontAlgn="auto" hangingPunct="1">
              <a:spcAft>
                <a:spcPts val="0"/>
              </a:spcAft>
              <a:buFont typeface="Arial" pitchFamily="34" charset="0"/>
              <a:buChar char="•"/>
              <a:defRPr/>
            </a:pPr>
            <a:r>
              <a:rPr lang="en-US" sz="3000" dirty="0" smtClean="0">
                <a:latin typeface="Book Antiqua" pitchFamily="18" charset="0"/>
              </a:rPr>
              <a:t>Dental Hygienists</a:t>
            </a:r>
          </a:p>
          <a:p>
            <a:pPr lvl="1" eaLnBrk="1" fontAlgn="auto" hangingPunct="1">
              <a:spcAft>
                <a:spcPts val="0"/>
              </a:spcAft>
              <a:buFont typeface="Arial" pitchFamily="34" charset="0"/>
              <a:buChar char="•"/>
              <a:defRPr/>
            </a:pPr>
            <a:r>
              <a:rPr lang="en-US" sz="2200" dirty="0" smtClean="0">
                <a:latin typeface="Book Antiqua" pitchFamily="18" charset="0"/>
              </a:rPr>
              <a:t>12 </a:t>
            </a:r>
            <a:r>
              <a:rPr lang="en-US" sz="2200" dirty="0">
                <a:latin typeface="Book Antiqua" pitchFamily="18" charset="0"/>
              </a:rPr>
              <a:t>openings/year, </a:t>
            </a:r>
            <a:r>
              <a:rPr lang="en-US" sz="2200" dirty="0" smtClean="0">
                <a:latin typeface="Book Antiqua" pitchFamily="18" charset="0"/>
              </a:rPr>
              <a:t>45 </a:t>
            </a:r>
            <a:r>
              <a:rPr lang="en-US" sz="2200" dirty="0">
                <a:latin typeface="Book Antiqua" pitchFamily="18" charset="0"/>
              </a:rPr>
              <a:t>replacement need/year</a:t>
            </a:r>
          </a:p>
          <a:p>
            <a:pPr lvl="1" eaLnBrk="1" fontAlgn="auto" hangingPunct="1">
              <a:spcAft>
                <a:spcPts val="0"/>
              </a:spcAft>
              <a:buFont typeface="Arial" pitchFamily="34" charset="0"/>
              <a:buChar char="•"/>
              <a:defRPr/>
            </a:pPr>
            <a:r>
              <a:rPr lang="en-US" sz="2200" dirty="0" smtClean="0">
                <a:latin typeface="Book Antiqua" pitchFamily="18" charset="0"/>
              </a:rPr>
              <a:t>Avg. </a:t>
            </a:r>
            <a:r>
              <a:rPr lang="en-US" sz="2200" dirty="0">
                <a:latin typeface="Book Antiqua" pitchFamily="18" charset="0"/>
              </a:rPr>
              <a:t>wage </a:t>
            </a:r>
            <a:r>
              <a:rPr lang="en-US" sz="2200" dirty="0" smtClean="0">
                <a:latin typeface="Book Antiqua" pitchFamily="18" charset="0"/>
              </a:rPr>
              <a:t>$66,556/year, Associate’s degree)</a:t>
            </a:r>
          </a:p>
          <a:p>
            <a:pPr eaLnBrk="1" fontAlgn="auto" hangingPunct="1">
              <a:spcAft>
                <a:spcPts val="0"/>
              </a:spcAft>
              <a:buFont typeface="Arial" pitchFamily="34" charset="0"/>
              <a:buChar char="•"/>
              <a:defRPr/>
            </a:pPr>
            <a:r>
              <a:rPr lang="en-US" sz="3000" dirty="0" smtClean="0">
                <a:latin typeface="Book Antiqua" pitchFamily="18" charset="0"/>
              </a:rPr>
              <a:t>Licensed Practical Nurses</a:t>
            </a:r>
          </a:p>
          <a:p>
            <a:pPr lvl="1" eaLnBrk="1" fontAlgn="auto" hangingPunct="1">
              <a:spcAft>
                <a:spcPts val="0"/>
              </a:spcAft>
              <a:buFont typeface="Arial" pitchFamily="34" charset="0"/>
              <a:buChar char="•"/>
              <a:defRPr/>
            </a:pPr>
            <a:r>
              <a:rPr lang="en-US" sz="2200" dirty="0" smtClean="0">
                <a:latin typeface="Book Antiqua" pitchFamily="18" charset="0"/>
              </a:rPr>
              <a:t>20 </a:t>
            </a:r>
            <a:r>
              <a:rPr lang="en-US" sz="2200" dirty="0">
                <a:latin typeface="Book Antiqua" pitchFamily="18" charset="0"/>
              </a:rPr>
              <a:t>openings/year, </a:t>
            </a:r>
            <a:r>
              <a:rPr lang="en-US" sz="2200" dirty="0" smtClean="0">
                <a:latin typeface="Book Antiqua" pitchFamily="18" charset="0"/>
              </a:rPr>
              <a:t>87 </a:t>
            </a:r>
            <a:r>
              <a:rPr lang="en-US" sz="2200" dirty="0">
                <a:latin typeface="Book Antiqua" pitchFamily="18" charset="0"/>
              </a:rPr>
              <a:t>replacement need/year</a:t>
            </a:r>
          </a:p>
          <a:p>
            <a:pPr lvl="1" eaLnBrk="1" fontAlgn="auto" hangingPunct="1">
              <a:spcAft>
                <a:spcPts val="0"/>
              </a:spcAft>
              <a:buFont typeface="Arial" pitchFamily="34" charset="0"/>
              <a:buChar char="•"/>
              <a:defRPr/>
            </a:pPr>
            <a:r>
              <a:rPr lang="en-US" sz="2200" dirty="0" smtClean="0">
                <a:latin typeface="Book Antiqua" pitchFamily="18" charset="0"/>
              </a:rPr>
              <a:t>Avg</a:t>
            </a:r>
            <a:r>
              <a:rPr lang="en-US" sz="2200" dirty="0">
                <a:latin typeface="Book Antiqua" pitchFamily="18" charset="0"/>
              </a:rPr>
              <a:t>. wage </a:t>
            </a:r>
            <a:r>
              <a:rPr lang="en-US" sz="2200" dirty="0" smtClean="0">
                <a:latin typeface="Book Antiqua" pitchFamily="18" charset="0"/>
              </a:rPr>
              <a:t>$40,560/year, </a:t>
            </a:r>
            <a:r>
              <a:rPr lang="en-US" sz="2200" dirty="0">
                <a:latin typeface="Book Antiqua" pitchFamily="18" charset="0"/>
              </a:rPr>
              <a:t>Postsecondary vocational </a:t>
            </a:r>
            <a:r>
              <a:rPr lang="en-US" sz="2200" dirty="0" smtClean="0">
                <a:latin typeface="Book Antiqua" pitchFamily="18" charset="0"/>
              </a:rPr>
              <a:t>award</a:t>
            </a:r>
          </a:p>
          <a:p>
            <a:pPr lvl="1" eaLnBrk="1" fontAlgn="auto" hangingPunct="1">
              <a:spcAft>
                <a:spcPts val="0"/>
              </a:spcAft>
              <a:buFont typeface="Arial" pitchFamily="34" charset="0"/>
              <a:buChar char="•"/>
              <a:defRPr/>
            </a:pPr>
            <a:r>
              <a:rPr lang="en-US" sz="3000" dirty="0" smtClean="0">
                <a:latin typeface="Book Antiqua" pitchFamily="18" charset="0"/>
              </a:rPr>
              <a:t>Respiratory Therapists</a:t>
            </a:r>
          </a:p>
          <a:p>
            <a:pPr lvl="1" eaLnBrk="1" fontAlgn="auto" hangingPunct="1">
              <a:spcAft>
                <a:spcPts val="0"/>
              </a:spcAft>
              <a:buFont typeface="Arial" pitchFamily="34" charset="0"/>
              <a:buChar char="•"/>
              <a:defRPr/>
            </a:pPr>
            <a:r>
              <a:rPr lang="en-US" sz="2200" dirty="0">
                <a:latin typeface="Book Antiqua" pitchFamily="18" charset="0"/>
              </a:rPr>
              <a:t> </a:t>
            </a:r>
            <a:r>
              <a:rPr lang="en-US" sz="2200" dirty="0" smtClean="0">
                <a:latin typeface="Book Antiqua" pitchFamily="18" charset="0"/>
              </a:rPr>
              <a:t>9 </a:t>
            </a:r>
            <a:r>
              <a:rPr lang="en-US" sz="2200" dirty="0">
                <a:latin typeface="Book Antiqua" pitchFamily="18" charset="0"/>
              </a:rPr>
              <a:t>openings/year, </a:t>
            </a:r>
            <a:r>
              <a:rPr lang="en-US" sz="2200" dirty="0" smtClean="0">
                <a:latin typeface="Book Antiqua" pitchFamily="18" charset="0"/>
              </a:rPr>
              <a:t>30 </a:t>
            </a:r>
            <a:r>
              <a:rPr lang="en-US" sz="2200" dirty="0">
                <a:latin typeface="Book Antiqua" pitchFamily="18" charset="0"/>
              </a:rPr>
              <a:t>replacement need/year</a:t>
            </a:r>
          </a:p>
          <a:p>
            <a:pPr lvl="1" eaLnBrk="1" fontAlgn="auto" hangingPunct="1">
              <a:spcAft>
                <a:spcPts val="0"/>
              </a:spcAft>
              <a:buFont typeface="Arial" pitchFamily="34" charset="0"/>
              <a:buChar char="•"/>
              <a:defRPr/>
            </a:pPr>
            <a:r>
              <a:rPr lang="en-US" sz="2200" dirty="0" smtClean="0">
                <a:latin typeface="Book Antiqua" pitchFamily="18" charset="0"/>
              </a:rPr>
              <a:t>Avg</a:t>
            </a:r>
            <a:r>
              <a:rPr lang="en-US" sz="2200" dirty="0">
                <a:latin typeface="Book Antiqua" pitchFamily="18" charset="0"/>
              </a:rPr>
              <a:t>. wage </a:t>
            </a:r>
            <a:r>
              <a:rPr lang="en-US" sz="2200" dirty="0" smtClean="0">
                <a:latin typeface="Book Antiqua" pitchFamily="18" charset="0"/>
              </a:rPr>
              <a:t>$54,770/year, Associate’s degree)</a:t>
            </a:r>
          </a:p>
          <a:p>
            <a:pPr lvl="1" eaLnBrk="1" fontAlgn="auto" hangingPunct="1">
              <a:spcAft>
                <a:spcPts val="0"/>
              </a:spcAft>
              <a:buFont typeface="Arial" pitchFamily="34" charset="0"/>
              <a:buChar char="•"/>
              <a:defRPr/>
            </a:pPr>
            <a:endParaRPr lang="en-US" dirty="0">
              <a:latin typeface="Book Antiqua" pitchFamily="18" charset="0"/>
            </a:endParaRPr>
          </a:p>
        </p:txBody>
      </p:sp>
      <p:sp>
        <p:nvSpPr>
          <p:cNvPr id="5" name="Slide Number Placeholder 4"/>
          <p:cNvSpPr>
            <a:spLocks noGrp="1"/>
          </p:cNvSpPr>
          <p:nvPr>
            <p:ph type="sldNum" sz="quarter" idx="12"/>
          </p:nvPr>
        </p:nvSpPr>
        <p:spPr/>
        <p:txBody>
          <a:bodyPr/>
          <a:lstStyle/>
          <a:p>
            <a:pPr>
              <a:defRPr/>
            </a:pPr>
            <a:fld id="{ED164492-A7F1-4877-B3DA-15DFAD914FC0}" type="slidenum">
              <a:rPr lang="en-US"/>
              <a:pPr>
                <a:defRPr/>
              </a:pPr>
              <a:t>28</a:t>
            </a:fld>
            <a:endParaRPr lang="en-US"/>
          </a:p>
        </p:txBody>
      </p:sp>
      <p:pic>
        <p:nvPicPr>
          <p:cNvPr id="45060" name="Picture 2" descr="http://msa4.files.wordpress.com/2010/01/dental_hygienist_max600.jpg"/>
          <p:cNvPicPr>
            <a:picLocks noChangeAspect="1" noChangeArrowheads="1"/>
          </p:cNvPicPr>
          <p:nvPr/>
        </p:nvPicPr>
        <p:blipFill>
          <a:blip r:embed="rId3"/>
          <a:srcRect/>
          <a:stretch>
            <a:fillRect/>
          </a:stretch>
        </p:blipFill>
        <p:spPr bwMode="auto">
          <a:xfrm>
            <a:off x="76200" y="2438400"/>
            <a:ext cx="3352800" cy="2224088"/>
          </a:xfrm>
          <a:prstGeom prst="rect">
            <a:avLst/>
          </a:prstGeom>
          <a:noFill/>
          <a:ln w="9525">
            <a:solidFill>
              <a:schemeClr val="tx1"/>
            </a:solidFill>
            <a:miter lim="800000"/>
            <a:headEnd/>
            <a:tailEnd/>
          </a:ln>
        </p:spPr>
      </p:pic>
      <p:sp>
        <p:nvSpPr>
          <p:cNvPr id="45061" name="Title 1"/>
          <p:cNvSpPr txBox="1">
            <a:spLocks/>
          </p:cNvSpPr>
          <p:nvPr/>
        </p:nvSpPr>
        <p:spPr bwMode="auto">
          <a:xfrm>
            <a:off x="228600" y="990600"/>
            <a:ext cx="8686800" cy="457200"/>
          </a:xfrm>
          <a:prstGeom prst="rect">
            <a:avLst/>
          </a:prstGeom>
          <a:noFill/>
          <a:ln w="9525">
            <a:noFill/>
            <a:miter lim="800000"/>
            <a:headEnd/>
            <a:tailEnd/>
          </a:ln>
        </p:spPr>
        <p:txBody>
          <a:bodyPr anchor="ctr"/>
          <a:lstStyle/>
          <a:p>
            <a:pPr algn="ctr"/>
            <a:r>
              <a:rPr lang="en-US" sz="3400" b="1">
                <a:latin typeface="Book Antiqua" pitchFamily="18" charset="0"/>
              </a:rPr>
              <a:t>Other Health Care Occupations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2400"/>
            <a:ext cx="8229600" cy="1143000"/>
          </a:xfrm>
        </p:spPr>
        <p:txBody>
          <a:bodyPr/>
          <a:lstStyle/>
          <a:p>
            <a:pPr eaLnBrk="1" hangingPunct="1"/>
            <a:r>
              <a:rPr lang="en-US" sz="3200" smtClean="0">
                <a:latin typeface="Imprint MT Shadow" pitchFamily="82" charset="0"/>
              </a:rPr>
              <a:t>Other Factors to Consider</a:t>
            </a:r>
            <a:br>
              <a:rPr lang="en-US" sz="3200" smtClean="0">
                <a:latin typeface="Imprint MT Shadow" pitchFamily="82" charset="0"/>
              </a:rPr>
            </a:br>
            <a:r>
              <a:rPr lang="en-US" sz="3200" smtClean="0">
                <a:latin typeface="Imprint MT Shadow" pitchFamily="82" charset="0"/>
              </a:rPr>
              <a:t> Other Than Wages</a:t>
            </a:r>
          </a:p>
        </p:txBody>
      </p:sp>
      <p:sp>
        <p:nvSpPr>
          <p:cNvPr id="3" name="Content Placeholder 2"/>
          <p:cNvSpPr>
            <a:spLocks noGrp="1"/>
          </p:cNvSpPr>
          <p:nvPr>
            <p:ph idx="1"/>
          </p:nvPr>
        </p:nvSpPr>
        <p:spPr>
          <a:xfrm>
            <a:off x="457200" y="1295400"/>
            <a:ext cx="8229600" cy="5105400"/>
          </a:xfrm>
        </p:spPr>
        <p:txBody>
          <a:bodyPr rtlCol="0">
            <a:normAutofit lnSpcReduction="10000"/>
          </a:bodyPr>
          <a:lstStyle/>
          <a:p>
            <a:pPr eaLnBrk="1" fontAlgn="auto" hangingPunct="1">
              <a:spcAft>
                <a:spcPts val="0"/>
              </a:spcAft>
              <a:buFont typeface="Arial" pitchFamily="34" charset="0"/>
              <a:buChar char="•"/>
              <a:defRPr/>
            </a:pPr>
            <a:r>
              <a:rPr lang="en-US" dirty="0" smtClean="0">
                <a:latin typeface="Book Antiqua" pitchFamily="18" charset="0"/>
              </a:rPr>
              <a:t>Work Environment: Questions a prospective worker may ask themselves</a:t>
            </a:r>
          </a:p>
          <a:p>
            <a:pPr lvl="1" eaLnBrk="1" fontAlgn="auto" hangingPunct="1">
              <a:spcAft>
                <a:spcPts val="0"/>
              </a:spcAft>
              <a:buFont typeface="Arial" pitchFamily="34" charset="0"/>
              <a:buChar char="•"/>
              <a:defRPr/>
            </a:pPr>
            <a:r>
              <a:rPr lang="en-US" dirty="0" smtClean="0">
                <a:latin typeface="Book Antiqua" pitchFamily="18" charset="0"/>
              </a:rPr>
              <a:t>Do I enjoy working outdoors or in a climate-controlled environment?</a:t>
            </a:r>
          </a:p>
          <a:p>
            <a:pPr lvl="1" eaLnBrk="1" fontAlgn="auto" hangingPunct="1">
              <a:spcAft>
                <a:spcPts val="0"/>
              </a:spcAft>
              <a:buFont typeface="Arial" pitchFamily="34" charset="0"/>
              <a:buChar char="•"/>
              <a:defRPr/>
            </a:pPr>
            <a:r>
              <a:rPr lang="en-US" dirty="0" smtClean="0">
                <a:latin typeface="Book Antiqua" pitchFamily="18" charset="0"/>
              </a:rPr>
              <a:t>Am I team-oriented or a lone wolf?</a:t>
            </a:r>
          </a:p>
          <a:p>
            <a:pPr lvl="1" eaLnBrk="1" fontAlgn="auto" hangingPunct="1">
              <a:spcAft>
                <a:spcPts val="0"/>
              </a:spcAft>
              <a:buFont typeface="Arial" pitchFamily="34" charset="0"/>
              <a:buChar char="•"/>
              <a:defRPr/>
            </a:pPr>
            <a:r>
              <a:rPr lang="en-US" dirty="0" smtClean="0">
                <a:latin typeface="Book Antiqua" pitchFamily="18" charset="0"/>
              </a:rPr>
              <a:t>Is the occupation hazardous (e.g. truck driver in Wyoming relative to an administrative assistant)?</a:t>
            </a:r>
          </a:p>
          <a:p>
            <a:pPr eaLnBrk="1" fontAlgn="auto" hangingPunct="1">
              <a:spcAft>
                <a:spcPts val="0"/>
              </a:spcAft>
              <a:buFont typeface="Arial" pitchFamily="34" charset="0"/>
              <a:buChar char="•"/>
              <a:defRPr/>
            </a:pPr>
            <a:r>
              <a:rPr lang="en-US" dirty="0" smtClean="0">
                <a:latin typeface="Book Antiqua" pitchFamily="18" charset="0"/>
              </a:rPr>
              <a:t>Work Schedule: “Regular” office hours vs. shifting work schedules  </a:t>
            </a:r>
          </a:p>
          <a:p>
            <a:pPr marL="0" indent="0" eaLnBrk="1" fontAlgn="auto" hangingPunct="1">
              <a:spcAft>
                <a:spcPts val="0"/>
              </a:spcAft>
              <a:buFont typeface="Arial" pitchFamily="34" charset="0"/>
              <a:buNone/>
              <a:defRPr/>
            </a:pPr>
            <a:r>
              <a:rPr lang="en-US" dirty="0" smtClean="0">
                <a:latin typeface="Book Antiqua" pitchFamily="18" charset="0"/>
              </a:rPr>
              <a:t>* </a:t>
            </a:r>
            <a:r>
              <a:rPr lang="en-US" sz="1800" dirty="0" smtClean="0">
                <a:latin typeface="Book Antiqua" pitchFamily="18" charset="0"/>
              </a:rPr>
              <a:t>According to Kiplinger.com</a:t>
            </a:r>
            <a:endParaRPr lang="en-US" sz="1800" dirty="0">
              <a:latin typeface="Book Antiqua" pitchFamily="18" charset="0"/>
            </a:endParaRPr>
          </a:p>
        </p:txBody>
      </p:sp>
      <p:sp>
        <p:nvSpPr>
          <p:cNvPr id="5" name="Slide Number Placeholder 4"/>
          <p:cNvSpPr>
            <a:spLocks noGrp="1"/>
          </p:cNvSpPr>
          <p:nvPr>
            <p:ph type="sldNum" sz="quarter" idx="12"/>
          </p:nvPr>
        </p:nvSpPr>
        <p:spPr/>
        <p:txBody>
          <a:bodyPr/>
          <a:lstStyle/>
          <a:p>
            <a:pPr>
              <a:defRPr/>
            </a:pPr>
            <a:fld id="{05D04DD9-C02F-4C2D-A2ED-382A5CF15862}"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792162"/>
          </a:xfrm>
        </p:spPr>
        <p:txBody>
          <a:bodyPr anchor="t"/>
          <a:lstStyle/>
          <a:p>
            <a:pPr eaLnBrk="1" hangingPunct="1"/>
            <a:r>
              <a:rPr lang="en-US" smtClean="0">
                <a:latin typeface="Imprint MT Shadow" pitchFamily="82" charset="0"/>
              </a:rPr>
              <a:t>Presentation Road map</a:t>
            </a:r>
          </a:p>
        </p:txBody>
      </p:sp>
      <p:sp>
        <p:nvSpPr>
          <p:cNvPr id="3" name="Content Placeholder 2"/>
          <p:cNvSpPr>
            <a:spLocks noGrp="1"/>
          </p:cNvSpPr>
          <p:nvPr>
            <p:ph idx="1"/>
          </p:nvPr>
        </p:nvSpPr>
        <p:spPr>
          <a:xfrm>
            <a:off x="228600" y="1295400"/>
            <a:ext cx="8763000" cy="5257800"/>
          </a:xfrm>
        </p:spPr>
        <p:txBody>
          <a:bodyPr rtlCol="0">
            <a:normAutofit fontScale="77500" lnSpcReduction="20000"/>
          </a:bodyPr>
          <a:lstStyle/>
          <a:p>
            <a:pPr marL="0" indent="0" eaLnBrk="1" fontAlgn="auto" hangingPunct="1">
              <a:spcAft>
                <a:spcPts val="0"/>
              </a:spcAft>
              <a:buFont typeface="Arial" pitchFamily="34" charset="0"/>
              <a:buNone/>
              <a:defRPr/>
            </a:pPr>
            <a:r>
              <a:rPr lang="en-US" dirty="0" smtClean="0">
                <a:latin typeface="Book Antiqua" pitchFamily="18" charset="0"/>
              </a:rPr>
              <a:t>Sara Saulcy</a:t>
            </a:r>
          </a:p>
          <a:p>
            <a:pPr eaLnBrk="1" fontAlgn="auto" hangingPunct="1">
              <a:spcAft>
                <a:spcPts val="0"/>
              </a:spcAft>
              <a:buFont typeface="Arial" pitchFamily="34" charset="0"/>
              <a:buChar char="•"/>
              <a:defRPr/>
            </a:pPr>
            <a:r>
              <a:rPr lang="en-US" dirty="0" smtClean="0">
                <a:latin typeface="Book Antiqua" pitchFamily="18" charset="0"/>
              </a:rPr>
              <a:t>What’s the difference between occupations and industries?</a:t>
            </a:r>
          </a:p>
          <a:p>
            <a:pPr eaLnBrk="1" fontAlgn="auto" hangingPunct="1">
              <a:spcAft>
                <a:spcPts val="0"/>
              </a:spcAft>
              <a:buFont typeface="Arial" pitchFamily="34" charset="0"/>
              <a:buChar char="•"/>
              <a:defRPr/>
            </a:pPr>
            <a:r>
              <a:rPr lang="en-US" dirty="0" smtClean="0">
                <a:latin typeface="Book Antiqua" pitchFamily="18" charset="0"/>
              </a:rPr>
              <a:t>Resources from:</a:t>
            </a:r>
          </a:p>
          <a:p>
            <a:pPr lvl="1" eaLnBrk="1" fontAlgn="auto" hangingPunct="1">
              <a:spcAft>
                <a:spcPts val="0"/>
              </a:spcAft>
              <a:buFont typeface="Arial" pitchFamily="34" charset="0"/>
              <a:buChar char="–"/>
              <a:defRPr/>
            </a:pPr>
            <a:r>
              <a:rPr lang="en-US" dirty="0" smtClean="0">
                <a:latin typeface="Book Antiqua" pitchFamily="18" charset="0"/>
              </a:rPr>
              <a:t>Wyoming Department of Workforce Services (WY-DWS)</a:t>
            </a:r>
          </a:p>
          <a:p>
            <a:pPr lvl="1" eaLnBrk="1" fontAlgn="auto" hangingPunct="1">
              <a:spcAft>
                <a:spcPts val="0"/>
              </a:spcAft>
              <a:buFont typeface="Arial" pitchFamily="34" charset="0"/>
              <a:buChar char="–"/>
              <a:defRPr/>
            </a:pPr>
            <a:r>
              <a:rPr lang="en-US" dirty="0" smtClean="0">
                <a:latin typeface="Book Antiqua" pitchFamily="18" charset="0"/>
              </a:rPr>
              <a:t>U.S. Department of Labor (USDOL)</a:t>
            </a:r>
          </a:p>
          <a:p>
            <a:pPr lvl="1" eaLnBrk="1" fontAlgn="auto" hangingPunct="1">
              <a:spcAft>
                <a:spcPts val="0"/>
              </a:spcAft>
              <a:buFont typeface="Arial" pitchFamily="34" charset="0"/>
              <a:buChar char="–"/>
              <a:defRPr/>
            </a:pPr>
            <a:r>
              <a:rPr lang="en-US" dirty="0" smtClean="0">
                <a:latin typeface="Book Antiqua" pitchFamily="18" charset="0"/>
              </a:rPr>
              <a:t>Selected non-government resources</a:t>
            </a:r>
          </a:p>
          <a:p>
            <a:pPr marL="57150" indent="0" eaLnBrk="1" fontAlgn="auto" hangingPunct="1">
              <a:spcAft>
                <a:spcPts val="0"/>
              </a:spcAft>
              <a:buFont typeface="Arial" pitchFamily="34" charset="0"/>
              <a:buNone/>
              <a:defRPr/>
            </a:pPr>
            <a:r>
              <a:rPr lang="en-US" dirty="0" smtClean="0">
                <a:latin typeface="Book Antiqua" pitchFamily="18" charset="0"/>
              </a:rPr>
              <a:t>Pat Manning</a:t>
            </a:r>
          </a:p>
          <a:p>
            <a:pPr marL="514350" indent="-457200" eaLnBrk="1" fontAlgn="auto" hangingPunct="1">
              <a:spcAft>
                <a:spcPts val="0"/>
              </a:spcAft>
              <a:buFont typeface="Arial" pitchFamily="34" charset="0"/>
              <a:buChar char="•"/>
              <a:defRPr/>
            </a:pPr>
            <a:r>
              <a:rPr lang="en-US" dirty="0" smtClean="0">
                <a:latin typeface="Book Antiqua" pitchFamily="18" charset="0"/>
              </a:rPr>
              <a:t>Projections</a:t>
            </a:r>
          </a:p>
          <a:p>
            <a:pPr marL="914400" lvl="1" indent="-457200" eaLnBrk="1" fontAlgn="auto" hangingPunct="1">
              <a:spcAft>
                <a:spcPts val="0"/>
              </a:spcAft>
              <a:buFont typeface="Arial" pitchFamily="34" charset="0"/>
              <a:buChar char="–"/>
              <a:defRPr/>
            </a:pPr>
            <a:r>
              <a:rPr lang="en-US" dirty="0" smtClean="0">
                <a:latin typeface="Book Antiqua" pitchFamily="18" charset="0"/>
              </a:rPr>
              <a:t>Factors which influence projections</a:t>
            </a:r>
          </a:p>
          <a:p>
            <a:pPr marL="914400" lvl="1" indent="-457200" eaLnBrk="1" fontAlgn="auto" hangingPunct="1">
              <a:spcAft>
                <a:spcPts val="0"/>
              </a:spcAft>
              <a:buFont typeface="Arial" pitchFamily="34" charset="0"/>
              <a:buChar char="–"/>
              <a:defRPr/>
            </a:pPr>
            <a:r>
              <a:rPr lang="en-US" dirty="0" smtClean="0">
                <a:latin typeface="Book Antiqua" pitchFamily="18" charset="0"/>
              </a:rPr>
              <a:t>Industry projections</a:t>
            </a:r>
          </a:p>
          <a:p>
            <a:pPr marL="914400" lvl="1" indent="-457200" eaLnBrk="1" fontAlgn="auto" hangingPunct="1">
              <a:spcAft>
                <a:spcPts val="0"/>
              </a:spcAft>
              <a:buFont typeface="Arial" pitchFamily="34" charset="0"/>
              <a:buChar char="–"/>
              <a:defRPr/>
            </a:pPr>
            <a:r>
              <a:rPr lang="en-US" dirty="0" smtClean="0">
                <a:latin typeface="Book Antiqua" pitchFamily="18" charset="0"/>
              </a:rPr>
              <a:t>Occupational projections</a:t>
            </a:r>
          </a:p>
          <a:p>
            <a:pPr marL="514350" indent="-457200" eaLnBrk="1" fontAlgn="auto" hangingPunct="1">
              <a:spcAft>
                <a:spcPts val="0"/>
              </a:spcAft>
              <a:buFont typeface="Arial" pitchFamily="34" charset="0"/>
              <a:buChar char="•"/>
              <a:defRPr/>
            </a:pPr>
            <a:r>
              <a:rPr lang="en-US" dirty="0" smtClean="0">
                <a:latin typeface="Book Antiqua" pitchFamily="18" charset="0"/>
              </a:rPr>
              <a:t>Other factors to consider for careers</a:t>
            </a:r>
          </a:p>
          <a:p>
            <a:pPr marL="514350" indent="-457200" eaLnBrk="1" fontAlgn="auto" hangingPunct="1">
              <a:spcAft>
                <a:spcPts val="0"/>
              </a:spcAft>
              <a:buFont typeface="Arial" pitchFamily="34" charset="0"/>
              <a:buChar char="•"/>
              <a:defRPr/>
            </a:pPr>
            <a:r>
              <a:rPr lang="en-US" dirty="0" smtClean="0">
                <a:latin typeface="Book Antiqua" pitchFamily="18" charset="0"/>
              </a:rPr>
              <a:t>Employer-provided benefits</a:t>
            </a:r>
          </a:p>
          <a:p>
            <a:pPr marL="514350" indent="-457200" eaLnBrk="1" fontAlgn="auto" hangingPunct="1">
              <a:spcAft>
                <a:spcPts val="0"/>
              </a:spcAft>
              <a:buFont typeface="Arial" pitchFamily="34" charset="0"/>
              <a:buChar char="•"/>
              <a:defRPr/>
            </a:pPr>
            <a:endParaRPr lang="en-US" dirty="0" smtClean="0">
              <a:latin typeface="Book Antiqua" pitchFamily="18" charset="0"/>
            </a:endParaRPr>
          </a:p>
          <a:p>
            <a:pPr lvl="1" eaLnBrk="1" fontAlgn="auto" hangingPunct="1">
              <a:spcAft>
                <a:spcPts val="0"/>
              </a:spcAft>
              <a:buFont typeface="Arial" pitchFamily="34" charset="0"/>
              <a:buChar char="–"/>
              <a:defRPr/>
            </a:pPr>
            <a:endParaRPr lang="en-US" dirty="0">
              <a:latin typeface="Book Antiqua" pitchFamily="18" charset="0"/>
            </a:endParaRPr>
          </a:p>
        </p:txBody>
      </p:sp>
      <p:sp>
        <p:nvSpPr>
          <p:cNvPr id="5" name="Slide Number Placeholder 4"/>
          <p:cNvSpPr>
            <a:spLocks noGrp="1"/>
          </p:cNvSpPr>
          <p:nvPr>
            <p:ph type="sldNum" sz="quarter" idx="12"/>
          </p:nvPr>
        </p:nvSpPr>
        <p:spPr/>
        <p:txBody>
          <a:bodyPr/>
          <a:lstStyle/>
          <a:p>
            <a:pPr>
              <a:defRPr/>
            </a:pPr>
            <a:fld id="{8909BD8D-77C5-4EF2-9716-C30A38E5C523}" type="slidenum">
              <a:rPr lang="en-US"/>
              <a:pPr>
                <a:defRPr/>
              </a:pPr>
              <a:t>3</a:t>
            </a:fld>
            <a:endParaRPr lang="en-US"/>
          </a:p>
        </p:txBody>
      </p:sp>
      <p:pic>
        <p:nvPicPr>
          <p:cNvPr id="16388" name="Picture 4" descr="http://www.interstate-guide.com/images180/i-180_wy_st_06.jpg"/>
          <p:cNvPicPr>
            <a:picLocks noChangeAspect="1" noChangeArrowheads="1"/>
          </p:cNvPicPr>
          <p:nvPr/>
        </p:nvPicPr>
        <p:blipFill>
          <a:blip r:embed="rId2"/>
          <a:srcRect/>
          <a:stretch>
            <a:fillRect/>
          </a:stretch>
        </p:blipFill>
        <p:spPr bwMode="auto">
          <a:xfrm>
            <a:off x="6248400" y="3124200"/>
            <a:ext cx="2590800" cy="32654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152400"/>
            <a:ext cx="8229600" cy="1143000"/>
          </a:xfrm>
        </p:spPr>
        <p:txBody>
          <a:bodyPr/>
          <a:lstStyle/>
          <a:p>
            <a:pPr eaLnBrk="1" hangingPunct="1"/>
            <a:r>
              <a:rPr lang="en-US" sz="4000" smtClean="0">
                <a:latin typeface="Imprint MT Shadow" pitchFamily="82" charset="0"/>
              </a:rPr>
              <a:t>Other Factors to Consider</a:t>
            </a:r>
            <a:br>
              <a:rPr lang="en-US" sz="4000" smtClean="0">
                <a:latin typeface="Imprint MT Shadow" pitchFamily="82" charset="0"/>
              </a:rPr>
            </a:br>
            <a:r>
              <a:rPr lang="en-US" sz="4000" smtClean="0">
                <a:latin typeface="Imprint MT Shadow" pitchFamily="82" charset="0"/>
              </a:rPr>
              <a:t> Other Than Wages (cont.)</a:t>
            </a:r>
          </a:p>
        </p:txBody>
      </p:sp>
      <p:sp>
        <p:nvSpPr>
          <p:cNvPr id="3" name="Content Placeholder 2"/>
          <p:cNvSpPr>
            <a:spLocks noGrp="1"/>
          </p:cNvSpPr>
          <p:nvPr>
            <p:ph idx="1"/>
          </p:nvPr>
        </p:nvSpPr>
        <p:spPr>
          <a:xfrm>
            <a:off x="457200" y="1295400"/>
            <a:ext cx="8229600" cy="51054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latin typeface="Book Antiqua" pitchFamily="18" charset="0"/>
              </a:rPr>
              <a:t>Quality of Life</a:t>
            </a:r>
          </a:p>
          <a:p>
            <a:pPr eaLnBrk="1" fontAlgn="auto" hangingPunct="1">
              <a:spcAft>
                <a:spcPts val="0"/>
              </a:spcAft>
              <a:buFont typeface="Arial" pitchFamily="34" charset="0"/>
              <a:buChar char="•"/>
              <a:defRPr/>
            </a:pPr>
            <a:r>
              <a:rPr lang="en-US" dirty="0" smtClean="0">
                <a:latin typeface="Book Antiqua" pitchFamily="18" charset="0"/>
              </a:rPr>
              <a:t>Cost of Living (Assume a $50,000/year salary)</a:t>
            </a:r>
          </a:p>
          <a:p>
            <a:pPr lvl="1" eaLnBrk="1" fontAlgn="auto" hangingPunct="1">
              <a:spcAft>
                <a:spcPts val="0"/>
              </a:spcAft>
              <a:buFont typeface="Arial" pitchFamily="34" charset="0"/>
              <a:buChar char="•"/>
              <a:defRPr/>
            </a:pPr>
            <a:r>
              <a:rPr lang="en-US" dirty="0" smtClean="0">
                <a:latin typeface="Book Antiqua" pitchFamily="18" charset="0"/>
              </a:rPr>
              <a:t>Omaha, NE = not bad (10</a:t>
            </a:r>
            <a:r>
              <a:rPr lang="en-US" baseline="30000" dirty="0" smtClean="0">
                <a:latin typeface="Book Antiqua" pitchFamily="18" charset="0"/>
              </a:rPr>
              <a:t>th</a:t>
            </a:r>
            <a:r>
              <a:rPr lang="en-US" dirty="0" smtClean="0">
                <a:latin typeface="Book Antiqua" pitchFamily="18" charset="0"/>
              </a:rPr>
              <a:t> lowest COL in U.S.*)</a:t>
            </a:r>
          </a:p>
          <a:p>
            <a:pPr lvl="1" eaLnBrk="1" fontAlgn="auto" hangingPunct="1">
              <a:spcAft>
                <a:spcPts val="0"/>
              </a:spcAft>
              <a:buFont typeface="Arial" pitchFamily="34" charset="0"/>
              <a:buChar char="•"/>
              <a:defRPr/>
            </a:pPr>
            <a:r>
              <a:rPr lang="en-US" dirty="0" smtClean="0">
                <a:latin typeface="Book Antiqua" pitchFamily="18" charset="0"/>
              </a:rPr>
              <a:t>New York City, NY = not good (highest COL in U.S.*)</a:t>
            </a:r>
          </a:p>
          <a:p>
            <a:pPr eaLnBrk="1" fontAlgn="auto" hangingPunct="1">
              <a:spcAft>
                <a:spcPts val="0"/>
              </a:spcAft>
              <a:buFont typeface="Arial" pitchFamily="34" charset="0"/>
              <a:buChar char="•"/>
              <a:defRPr/>
            </a:pPr>
            <a:r>
              <a:rPr lang="en-US" dirty="0" smtClean="0">
                <a:latin typeface="Book Antiqua" pitchFamily="18" charset="0"/>
              </a:rPr>
              <a:t>Does the job provide any benefits? </a:t>
            </a:r>
            <a:r>
              <a:rPr lang="en-US" sz="3000" dirty="0" smtClean="0">
                <a:latin typeface="Book Antiqua" pitchFamily="18" charset="0"/>
              </a:rPr>
              <a:t>Examples include:</a:t>
            </a:r>
          </a:p>
          <a:p>
            <a:pPr lvl="1" eaLnBrk="1" fontAlgn="auto" hangingPunct="1">
              <a:spcAft>
                <a:spcPts val="0"/>
              </a:spcAft>
              <a:buFont typeface="Arial" pitchFamily="34" charset="0"/>
              <a:buChar char="•"/>
              <a:defRPr/>
            </a:pPr>
            <a:r>
              <a:rPr lang="en-US" dirty="0" smtClean="0">
                <a:latin typeface="Book Antiqua" pitchFamily="18" charset="0"/>
              </a:rPr>
              <a:t>Health Insurance</a:t>
            </a:r>
          </a:p>
          <a:p>
            <a:pPr lvl="1" eaLnBrk="1" fontAlgn="auto" hangingPunct="1">
              <a:spcAft>
                <a:spcPts val="0"/>
              </a:spcAft>
              <a:buFont typeface="Arial" pitchFamily="34" charset="0"/>
              <a:buChar char="•"/>
              <a:defRPr/>
            </a:pPr>
            <a:r>
              <a:rPr lang="en-US" dirty="0" smtClean="0">
                <a:latin typeface="Book Antiqua" pitchFamily="18" charset="0"/>
              </a:rPr>
              <a:t>Retirement Plans</a:t>
            </a:r>
            <a:endParaRPr lang="en-US" dirty="0">
              <a:latin typeface="Book Antiqua" pitchFamily="18" charset="0"/>
            </a:endParaRPr>
          </a:p>
          <a:p>
            <a:pPr marL="0" indent="0" eaLnBrk="1" fontAlgn="auto" hangingPunct="1">
              <a:spcAft>
                <a:spcPts val="0"/>
              </a:spcAft>
              <a:buFont typeface="Arial" pitchFamily="34" charset="0"/>
              <a:buNone/>
              <a:defRPr/>
            </a:pPr>
            <a:r>
              <a:rPr lang="en-US" dirty="0" smtClean="0">
                <a:latin typeface="Book Antiqua" pitchFamily="18" charset="0"/>
              </a:rPr>
              <a:t>* </a:t>
            </a:r>
            <a:r>
              <a:rPr lang="en-US" sz="1800" dirty="0" smtClean="0">
                <a:latin typeface="Book Antiqua" pitchFamily="18" charset="0"/>
              </a:rPr>
              <a:t>According to Kiplinger.com</a:t>
            </a:r>
            <a:endParaRPr lang="en-US" sz="1800" dirty="0">
              <a:latin typeface="Book Antiqua" pitchFamily="18" charset="0"/>
            </a:endParaRPr>
          </a:p>
        </p:txBody>
      </p:sp>
      <p:sp>
        <p:nvSpPr>
          <p:cNvPr id="5" name="Slide Number Placeholder 4"/>
          <p:cNvSpPr>
            <a:spLocks noGrp="1"/>
          </p:cNvSpPr>
          <p:nvPr>
            <p:ph type="sldNum" sz="quarter" idx="12"/>
          </p:nvPr>
        </p:nvSpPr>
        <p:spPr/>
        <p:txBody>
          <a:bodyPr/>
          <a:lstStyle/>
          <a:p>
            <a:pPr>
              <a:defRPr/>
            </a:pPr>
            <a:fld id="{E894A626-B750-4630-886C-68DA534E1A1D}"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28600" y="11113"/>
            <a:ext cx="8686800" cy="598487"/>
          </a:xfrm>
        </p:spPr>
        <p:txBody>
          <a:bodyPr/>
          <a:lstStyle/>
          <a:p>
            <a:pPr eaLnBrk="1" hangingPunct="1"/>
            <a:r>
              <a:rPr lang="en-US" sz="3200" smtClean="0">
                <a:latin typeface="Imprint MT Shadow" pitchFamily="82" charset="0"/>
              </a:rPr>
              <a:t>Health Insurance Provided by Industry</a:t>
            </a:r>
          </a:p>
        </p:txBody>
      </p:sp>
      <p:sp>
        <p:nvSpPr>
          <p:cNvPr id="5" name="Slide Number Placeholder 4"/>
          <p:cNvSpPr>
            <a:spLocks noGrp="1"/>
          </p:cNvSpPr>
          <p:nvPr>
            <p:ph type="sldNum" sz="quarter" idx="12"/>
          </p:nvPr>
        </p:nvSpPr>
        <p:spPr/>
        <p:txBody>
          <a:bodyPr/>
          <a:lstStyle/>
          <a:p>
            <a:pPr>
              <a:defRPr/>
            </a:pPr>
            <a:fld id="{39145494-DA4D-4F92-965E-2F13A5C52A78}" type="slidenum">
              <a:rPr lang="en-US"/>
              <a:pPr>
                <a:defRPr/>
              </a:pPr>
              <a:t>31</a:t>
            </a:fld>
            <a:endParaRPr lang="en-US"/>
          </a:p>
        </p:txBody>
      </p:sp>
      <p:pic>
        <p:nvPicPr>
          <p:cNvPr id="49155" name="Picture 2"/>
          <p:cNvPicPr>
            <a:picLocks noChangeAspect="1" noChangeArrowheads="1"/>
          </p:cNvPicPr>
          <p:nvPr/>
        </p:nvPicPr>
        <p:blipFill>
          <a:blip r:embed="rId2"/>
          <a:srcRect/>
          <a:stretch>
            <a:fillRect/>
          </a:stretch>
        </p:blipFill>
        <p:spPr bwMode="auto">
          <a:xfrm>
            <a:off x="304800" y="611188"/>
            <a:ext cx="8458200"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28600" y="11113"/>
            <a:ext cx="8686800" cy="598487"/>
          </a:xfrm>
        </p:spPr>
        <p:txBody>
          <a:bodyPr/>
          <a:lstStyle/>
          <a:p>
            <a:pPr eaLnBrk="1" hangingPunct="1"/>
            <a:r>
              <a:rPr lang="en-US" sz="3200" smtClean="0">
                <a:latin typeface="Imprint MT Shadow" pitchFamily="82" charset="0"/>
              </a:rPr>
              <a:t>Retirement Plans Provided by Industry</a:t>
            </a:r>
          </a:p>
        </p:txBody>
      </p:sp>
      <p:sp>
        <p:nvSpPr>
          <p:cNvPr id="5" name="Slide Number Placeholder 4"/>
          <p:cNvSpPr>
            <a:spLocks noGrp="1"/>
          </p:cNvSpPr>
          <p:nvPr>
            <p:ph type="sldNum" sz="quarter" idx="12"/>
          </p:nvPr>
        </p:nvSpPr>
        <p:spPr/>
        <p:txBody>
          <a:bodyPr/>
          <a:lstStyle/>
          <a:p>
            <a:pPr>
              <a:defRPr/>
            </a:pPr>
            <a:fld id="{9A34EB48-8A56-497B-87AF-7DC98A3BC7F2}" type="slidenum">
              <a:rPr lang="en-US"/>
              <a:pPr>
                <a:defRPr/>
              </a:pPr>
              <a:t>32</a:t>
            </a:fld>
            <a:endParaRPr lang="en-US"/>
          </a:p>
        </p:txBody>
      </p:sp>
      <p:pic>
        <p:nvPicPr>
          <p:cNvPr id="50179" name="Picture 2"/>
          <p:cNvPicPr>
            <a:picLocks noChangeAspect="1" noChangeArrowheads="1"/>
          </p:cNvPicPr>
          <p:nvPr/>
        </p:nvPicPr>
        <p:blipFill>
          <a:blip r:embed="rId2"/>
          <a:srcRect/>
          <a:stretch>
            <a:fillRect/>
          </a:stretch>
        </p:blipFill>
        <p:spPr bwMode="auto">
          <a:xfrm>
            <a:off x="228600" y="762000"/>
            <a:ext cx="8670925"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868362"/>
          </a:xfrm>
        </p:spPr>
        <p:txBody>
          <a:bodyPr anchor="t"/>
          <a:lstStyle/>
          <a:p>
            <a:pPr eaLnBrk="1" hangingPunct="1"/>
            <a:r>
              <a:rPr lang="en-US" smtClean="0">
                <a:latin typeface="Imprint MT Shadow" pitchFamily="82" charset="0"/>
              </a:rPr>
              <a:t>Summary</a:t>
            </a:r>
          </a:p>
        </p:txBody>
      </p:sp>
      <p:sp>
        <p:nvSpPr>
          <p:cNvPr id="51202" name="Content Placeholder 2"/>
          <p:cNvSpPr>
            <a:spLocks noGrp="1"/>
          </p:cNvSpPr>
          <p:nvPr>
            <p:ph idx="1"/>
          </p:nvPr>
        </p:nvSpPr>
        <p:spPr>
          <a:xfrm>
            <a:off x="476250" y="1143000"/>
            <a:ext cx="8534400" cy="5486400"/>
          </a:xfrm>
        </p:spPr>
        <p:txBody>
          <a:bodyPr/>
          <a:lstStyle/>
          <a:p>
            <a:pPr eaLnBrk="1" hangingPunct="1">
              <a:lnSpc>
                <a:spcPct val="80000"/>
              </a:lnSpc>
            </a:pPr>
            <a:r>
              <a:rPr lang="en-US" sz="2700" smtClean="0">
                <a:latin typeface="Book Antiqua" pitchFamily="18" charset="0"/>
              </a:rPr>
              <a:t>A wide range of online resources are available to help facilitate career research.</a:t>
            </a:r>
          </a:p>
          <a:p>
            <a:pPr eaLnBrk="1" hangingPunct="1">
              <a:lnSpc>
                <a:spcPct val="80000"/>
              </a:lnSpc>
            </a:pPr>
            <a:r>
              <a:rPr lang="en-US" sz="2700" smtClean="0">
                <a:latin typeface="Book Antiqua" pitchFamily="18" charset="0"/>
              </a:rPr>
              <a:t>Much of what was presented can be applied to occupations which require a Bachelor’s degree or higher.</a:t>
            </a:r>
          </a:p>
          <a:p>
            <a:pPr eaLnBrk="1" hangingPunct="1">
              <a:lnSpc>
                <a:spcPct val="80000"/>
              </a:lnSpc>
            </a:pPr>
            <a:r>
              <a:rPr lang="en-US" sz="2700" smtClean="0">
                <a:latin typeface="Book Antiqua" pitchFamily="18" charset="0"/>
              </a:rPr>
              <a:t>Occupational and industry projections, although useful, are not without caveats.</a:t>
            </a:r>
          </a:p>
          <a:p>
            <a:pPr eaLnBrk="1" hangingPunct="1">
              <a:lnSpc>
                <a:spcPct val="80000"/>
              </a:lnSpc>
            </a:pPr>
            <a:r>
              <a:rPr lang="en-US" sz="2700" smtClean="0">
                <a:latin typeface="Book Antiqua" pitchFamily="18" charset="0"/>
              </a:rPr>
              <a:t>Future employees ought to consider not only wages, but other factors, such as working conditions, when researching careers.</a:t>
            </a:r>
          </a:p>
          <a:p>
            <a:pPr eaLnBrk="1" hangingPunct="1">
              <a:lnSpc>
                <a:spcPct val="80000"/>
              </a:lnSpc>
            </a:pPr>
            <a:r>
              <a:rPr lang="en-US" sz="2700" smtClean="0">
                <a:latin typeface="Book Antiqua" pitchFamily="18" charset="0"/>
              </a:rPr>
              <a:t>Employer-provided benefits are often not meaningful for people coming right out of high school, but they will matter more to them as they age.</a:t>
            </a:r>
          </a:p>
        </p:txBody>
      </p:sp>
      <p:sp>
        <p:nvSpPr>
          <p:cNvPr id="5" name="Slide Number Placeholder 4"/>
          <p:cNvSpPr>
            <a:spLocks noGrp="1"/>
          </p:cNvSpPr>
          <p:nvPr>
            <p:ph type="sldNum" sz="quarter" idx="12"/>
          </p:nvPr>
        </p:nvSpPr>
        <p:spPr/>
        <p:txBody>
          <a:bodyPr/>
          <a:lstStyle/>
          <a:p>
            <a:pPr>
              <a:defRPr/>
            </a:pPr>
            <a:fld id="{5A5D3AB0-D683-45A8-8065-4FBE23E7F802}"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nchor="t"/>
          <a:lstStyle/>
          <a:p>
            <a:pPr eaLnBrk="1" hangingPunct="1"/>
            <a:r>
              <a:rPr lang="en-US" sz="4000" smtClean="0">
                <a:latin typeface="Imprint MT Shadow" pitchFamily="82" charset="0"/>
              </a:rPr>
              <a:t>Contact Research &amp; Planning</a:t>
            </a:r>
          </a:p>
        </p:txBody>
      </p:sp>
      <p:sp>
        <p:nvSpPr>
          <p:cNvPr id="3" name="Content Placeholder 2"/>
          <p:cNvSpPr>
            <a:spLocks noGrp="1"/>
          </p:cNvSpPr>
          <p:nvPr>
            <p:ph idx="1"/>
          </p:nvPr>
        </p:nvSpPr>
        <p:spPr>
          <a:xfrm>
            <a:off x="417513" y="2752725"/>
            <a:ext cx="7964487" cy="2973388"/>
          </a:xfrm>
        </p:spPr>
        <p:txBody>
          <a:bodyPr rtlCol="0" anchor="ctr">
            <a:normAutofit fontScale="85000" lnSpcReduction="10000"/>
          </a:bodyPr>
          <a:lstStyle/>
          <a:p>
            <a:pPr marL="0" indent="0" eaLnBrk="1" fontAlgn="auto" hangingPunct="1">
              <a:spcAft>
                <a:spcPts val="0"/>
              </a:spcAft>
              <a:buFont typeface="Arial" pitchFamily="34" charset="0"/>
              <a:buNone/>
              <a:defRPr/>
            </a:pPr>
            <a:r>
              <a:rPr lang="en-US" dirty="0" smtClean="0">
                <a:latin typeface="Book Antiqua" pitchFamily="18" charset="0"/>
              </a:rPr>
              <a:t>Phone: 307-473-3807</a:t>
            </a:r>
          </a:p>
          <a:p>
            <a:pPr marL="0" indent="0" eaLnBrk="1" fontAlgn="auto" hangingPunct="1">
              <a:spcAft>
                <a:spcPts val="0"/>
              </a:spcAft>
              <a:buFont typeface="Arial" pitchFamily="34" charset="0"/>
              <a:buNone/>
              <a:defRPr/>
            </a:pPr>
            <a:r>
              <a:rPr lang="en-US" dirty="0" smtClean="0">
                <a:latin typeface="Book Antiqua" pitchFamily="18" charset="0"/>
              </a:rPr>
              <a:t>Website: </a:t>
            </a:r>
            <a:r>
              <a:rPr lang="en-US" dirty="0" smtClean="0">
                <a:latin typeface="Book Antiqua" pitchFamily="18" charset="0"/>
                <a:hlinkClick r:id="rId2"/>
              </a:rPr>
              <a:t>http</a:t>
            </a:r>
            <a:r>
              <a:rPr lang="en-US" dirty="0">
                <a:latin typeface="Book Antiqua" pitchFamily="18" charset="0"/>
                <a:hlinkClick r:id="rId2"/>
              </a:rPr>
              <a:t>://doe.state.wy.us/lmi/</a:t>
            </a:r>
            <a:r>
              <a:rPr lang="en-US" dirty="0">
                <a:latin typeface="Book Antiqua" pitchFamily="18" charset="0"/>
              </a:rPr>
              <a:t> </a:t>
            </a:r>
            <a:r>
              <a:rPr lang="en-US" dirty="0" smtClean="0">
                <a:latin typeface="Book Antiqua" pitchFamily="18" charset="0"/>
              </a:rPr>
              <a:t> </a:t>
            </a:r>
          </a:p>
          <a:p>
            <a:pPr marL="0" indent="0" eaLnBrk="1" fontAlgn="auto" hangingPunct="1">
              <a:spcAft>
                <a:spcPts val="0"/>
              </a:spcAft>
              <a:buFont typeface="Arial" pitchFamily="34" charset="0"/>
              <a:buNone/>
              <a:defRPr/>
            </a:pPr>
            <a:r>
              <a:rPr lang="en-US" dirty="0" smtClean="0">
                <a:latin typeface="Book Antiqua" pitchFamily="18" charset="0"/>
              </a:rPr>
              <a:t>E-Mail: </a:t>
            </a:r>
            <a:r>
              <a:rPr lang="en-US" dirty="0" smtClean="0">
                <a:latin typeface="Book Antiqua" pitchFamily="18" charset="0"/>
                <a:hlinkClick r:id="rId3"/>
              </a:rPr>
              <a:t>DWS-RESEARCHPLANNING@wyo.gov</a:t>
            </a:r>
            <a:endParaRPr lang="en-US" dirty="0" smtClean="0">
              <a:latin typeface="Book Antiqua" pitchFamily="18" charset="0"/>
            </a:endParaRPr>
          </a:p>
          <a:p>
            <a:pPr marL="0" indent="0" eaLnBrk="1" fontAlgn="auto" hangingPunct="1">
              <a:spcAft>
                <a:spcPts val="0"/>
              </a:spcAft>
              <a:buFont typeface="Arial" pitchFamily="34" charset="0"/>
              <a:buNone/>
              <a:defRPr/>
            </a:pPr>
            <a:r>
              <a:rPr lang="en-US" dirty="0">
                <a:latin typeface="Book Antiqua" pitchFamily="18" charset="0"/>
              </a:rPr>
              <a:t>Mailing Address:</a:t>
            </a:r>
          </a:p>
          <a:p>
            <a:pPr marL="0" indent="0" eaLnBrk="1" fontAlgn="auto" hangingPunct="1">
              <a:spcAft>
                <a:spcPts val="0"/>
              </a:spcAft>
              <a:buFont typeface="Arial" pitchFamily="34" charset="0"/>
              <a:buNone/>
              <a:defRPr/>
            </a:pPr>
            <a:r>
              <a:rPr lang="en-US" dirty="0">
                <a:latin typeface="Book Antiqua" pitchFamily="18" charset="0"/>
              </a:rPr>
              <a:t>P.O. Box 2760</a:t>
            </a:r>
          </a:p>
          <a:p>
            <a:pPr marL="0" indent="0" eaLnBrk="1" fontAlgn="auto" hangingPunct="1">
              <a:spcAft>
                <a:spcPts val="0"/>
              </a:spcAft>
              <a:buFont typeface="Arial" pitchFamily="34" charset="0"/>
              <a:buNone/>
              <a:defRPr/>
            </a:pPr>
            <a:r>
              <a:rPr lang="en-US" dirty="0">
                <a:latin typeface="Book Antiqua" pitchFamily="18" charset="0"/>
              </a:rPr>
              <a:t>Casper, WY 82602</a:t>
            </a:r>
          </a:p>
          <a:p>
            <a:pPr marL="400050" lvl="1" indent="0" eaLnBrk="1" fontAlgn="auto" hangingPunct="1">
              <a:spcAft>
                <a:spcPts val="0"/>
              </a:spcAft>
              <a:buFont typeface="Arial" pitchFamily="34" charset="0"/>
              <a:buNone/>
              <a:defRPr/>
            </a:pPr>
            <a:endParaRPr lang="en-US" dirty="0"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0069CAE6-2710-4296-AB80-623275F05E0B}" type="slidenum">
              <a:rPr lang="en-US"/>
              <a:pPr>
                <a:defRPr/>
              </a:pPr>
              <a:t>34</a:t>
            </a:fld>
            <a:endParaRPr lang="en-US"/>
          </a:p>
        </p:txBody>
      </p:sp>
      <p:sp>
        <p:nvSpPr>
          <p:cNvPr id="52228" name="Content Placeholder 2"/>
          <p:cNvSpPr txBox="1">
            <a:spLocks/>
          </p:cNvSpPr>
          <p:nvPr/>
        </p:nvSpPr>
        <p:spPr bwMode="auto">
          <a:xfrm>
            <a:off x="417513" y="1066800"/>
            <a:ext cx="8534400" cy="1676400"/>
          </a:xfrm>
          <a:prstGeom prst="rect">
            <a:avLst/>
          </a:prstGeom>
          <a:noFill/>
          <a:ln w="9525">
            <a:noFill/>
            <a:miter lim="800000"/>
            <a:headEnd/>
            <a:tailEnd/>
          </a:ln>
        </p:spPr>
        <p:txBody>
          <a:bodyPr/>
          <a:lstStyle/>
          <a:p>
            <a:pPr>
              <a:spcBef>
                <a:spcPct val="20000"/>
              </a:spcBef>
              <a:buFont typeface="Arial" charset="0"/>
              <a:buNone/>
            </a:pPr>
            <a:r>
              <a:rPr lang="en-US" sz="3200">
                <a:latin typeface="Book Antiqua" pitchFamily="18" charset="0"/>
              </a:rPr>
              <a:t>Please feel free to contact us if you need help finding or understanding occupational or other labor market  information.</a:t>
            </a:r>
          </a:p>
        </p:txBody>
      </p:sp>
      <p:pic>
        <p:nvPicPr>
          <p:cNvPr id="52229" name="Picture 11" descr="http://www.clipartheaven.com/clipart/technology_&amp;_communication/telephone_&amp;_fax/telephone_-_antique_6.gif">
            <a:hlinkClick r:id="rId4"/>
          </p:cNvPr>
          <p:cNvPicPr>
            <a:picLocks noChangeAspect="1" noChangeArrowheads="1"/>
          </p:cNvPicPr>
          <p:nvPr/>
        </p:nvPicPr>
        <p:blipFill>
          <a:blip r:embed="rId5"/>
          <a:srcRect/>
          <a:stretch>
            <a:fillRect/>
          </a:stretch>
        </p:blipFill>
        <p:spPr bwMode="auto">
          <a:xfrm>
            <a:off x="5257800" y="4032250"/>
            <a:ext cx="2895600" cy="2778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4000" smtClean="0">
                <a:latin typeface="Imprint MT Shadow" pitchFamily="82" charset="0"/>
              </a:rPr>
              <a:t>Occupations and Industries</a:t>
            </a:r>
            <a:br>
              <a:rPr lang="en-US" sz="4000" smtClean="0">
                <a:latin typeface="Imprint MT Shadow" pitchFamily="82" charset="0"/>
              </a:rPr>
            </a:br>
            <a:r>
              <a:rPr lang="en-US" sz="4000" smtClean="0">
                <a:latin typeface="Imprint MT Shadow" pitchFamily="82" charset="0"/>
              </a:rPr>
              <a:t>What’s the Difference?</a:t>
            </a:r>
          </a:p>
        </p:txBody>
      </p:sp>
      <p:sp>
        <p:nvSpPr>
          <p:cNvPr id="5" name="Slide Number Placeholder 4"/>
          <p:cNvSpPr>
            <a:spLocks noGrp="1"/>
          </p:cNvSpPr>
          <p:nvPr>
            <p:ph type="sldNum" sz="quarter" idx="12"/>
          </p:nvPr>
        </p:nvSpPr>
        <p:spPr/>
        <p:txBody>
          <a:bodyPr/>
          <a:lstStyle/>
          <a:p>
            <a:pPr>
              <a:defRPr/>
            </a:pPr>
            <a:fld id="{63B9CEE6-9AA4-4533-ABA2-3E580062A30B}" type="slidenum">
              <a:rPr lang="en-US"/>
              <a:pPr>
                <a:defRPr/>
              </a:pPr>
              <a:t>4</a:t>
            </a:fld>
            <a:endParaRPr lang="en-US"/>
          </a:p>
        </p:txBody>
      </p:sp>
      <p:sp>
        <p:nvSpPr>
          <p:cNvPr id="17411" name="TextBox 5"/>
          <p:cNvSpPr txBox="1">
            <a:spLocks noChangeArrowheads="1"/>
          </p:cNvSpPr>
          <p:nvPr/>
        </p:nvSpPr>
        <p:spPr bwMode="auto">
          <a:xfrm>
            <a:off x="304800" y="1905000"/>
            <a:ext cx="4883150" cy="4678363"/>
          </a:xfrm>
          <a:prstGeom prst="rect">
            <a:avLst/>
          </a:prstGeom>
          <a:noFill/>
          <a:ln w="9525">
            <a:noFill/>
            <a:miter lim="800000"/>
            <a:headEnd/>
            <a:tailEnd/>
          </a:ln>
        </p:spPr>
        <p:txBody>
          <a:bodyPr>
            <a:spAutoFit/>
          </a:bodyPr>
          <a:lstStyle/>
          <a:p>
            <a:r>
              <a:rPr lang="en-US" sz="2600" b="1" u="sng">
                <a:latin typeface="Book Antiqua" pitchFamily="18" charset="0"/>
              </a:rPr>
              <a:t>Occupation:</a:t>
            </a:r>
            <a:r>
              <a:rPr lang="en-US" sz="2600">
                <a:latin typeface="Book Antiqua" pitchFamily="18" charset="0"/>
              </a:rPr>
              <a:t> A set of activities or tasks that employees are paid to perform. Employees who perform essentially the same tasks are in the same occupation, whether or not they work in the same industry.</a:t>
            </a:r>
          </a:p>
          <a:p>
            <a:endParaRPr lang="en-US" sz="1200">
              <a:latin typeface="Book Antiqua" pitchFamily="18" charset="0"/>
            </a:endParaRPr>
          </a:p>
          <a:p>
            <a:r>
              <a:rPr lang="en-US" sz="2600" b="1" u="sng">
                <a:latin typeface="Book Antiqua" pitchFamily="18" charset="0"/>
              </a:rPr>
              <a:t>Industry:</a:t>
            </a:r>
            <a:r>
              <a:rPr lang="en-US" sz="2600" u="sng">
                <a:latin typeface="Book Antiqua" pitchFamily="18" charset="0"/>
              </a:rPr>
              <a:t> </a:t>
            </a:r>
            <a:r>
              <a:rPr lang="en-US" sz="2600">
                <a:latin typeface="Book Antiqua" pitchFamily="18" charset="0"/>
              </a:rPr>
              <a:t>A group of similar establishments that produce similar products or provide similar services.</a:t>
            </a:r>
          </a:p>
        </p:txBody>
      </p:sp>
      <p:pic>
        <p:nvPicPr>
          <p:cNvPr id="17412" name="Picture 6" descr="http://www.crazywebsite.com/Website-Clipart-Pictures-Videos/Funny-People/Too_Much_Paper_Work_Humorus_Cartoon_Man-1smtrans.gif"/>
          <p:cNvPicPr>
            <a:picLocks noChangeAspect="1" noChangeArrowheads="1"/>
          </p:cNvPicPr>
          <p:nvPr/>
        </p:nvPicPr>
        <p:blipFill>
          <a:blip r:embed="rId2"/>
          <a:srcRect/>
          <a:stretch>
            <a:fillRect/>
          </a:stretch>
        </p:blipFill>
        <p:spPr bwMode="auto">
          <a:xfrm>
            <a:off x="5334000" y="2098675"/>
            <a:ext cx="3640138" cy="322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z="4000" smtClean="0">
                <a:latin typeface="Imprint MT Shadow" pitchFamily="82" charset="0"/>
              </a:rPr>
              <a:t>Occupations and Industries</a:t>
            </a:r>
            <a:br>
              <a:rPr lang="en-US" sz="4000" smtClean="0">
                <a:latin typeface="Imprint MT Shadow" pitchFamily="82" charset="0"/>
              </a:rPr>
            </a:br>
            <a:r>
              <a:rPr lang="en-US" sz="4000" smtClean="0">
                <a:latin typeface="Imprint MT Shadow" pitchFamily="82" charset="0"/>
              </a:rPr>
              <a:t>What’s the Difference?</a:t>
            </a:r>
          </a:p>
        </p:txBody>
      </p:sp>
      <p:sp>
        <p:nvSpPr>
          <p:cNvPr id="18434" name="Content Placeholder 2"/>
          <p:cNvSpPr>
            <a:spLocks noGrp="1"/>
          </p:cNvSpPr>
          <p:nvPr>
            <p:ph idx="1"/>
          </p:nvPr>
        </p:nvSpPr>
        <p:spPr/>
        <p:txBody>
          <a:bodyPr/>
          <a:lstStyle/>
          <a:p>
            <a:pPr eaLnBrk="1" hangingPunct="1"/>
            <a:r>
              <a:rPr lang="en-US" smtClean="0">
                <a:latin typeface="Book Antiqua" pitchFamily="18" charset="0"/>
              </a:rPr>
              <a:t>A single occupation may appear frequently across many industries. </a:t>
            </a:r>
          </a:p>
          <a:p>
            <a:pPr eaLnBrk="1" hangingPunct="1"/>
            <a:r>
              <a:rPr lang="en-US" smtClean="0">
                <a:latin typeface="Book Antiqua" pitchFamily="18" charset="0"/>
              </a:rPr>
              <a:t>Example: Accountants work in virtually every industry, including: </a:t>
            </a:r>
          </a:p>
          <a:p>
            <a:pPr lvl="1" eaLnBrk="1" hangingPunct="1"/>
            <a:r>
              <a:rPr lang="en-US" smtClean="0">
                <a:latin typeface="Book Antiqua" pitchFamily="18" charset="0"/>
              </a:rPr>
              <a:t>Elementary and secondary schools</a:t>
            </a:r>
          </a:p>
          <a:p>
            <a:pPr lvl="1" eaLnBrk="1" hangingPunct="1"/>
            <a:r>
              <a:rPr lang="en-US" smtClean="0">
                <a:latin typeface="Book Antiqua" pitchFamily="18" charset="0"/>
              </a:rPr>
              <a:t>General freight trucking </a:t>
            </a:r>
          </a:p>
          <a:p>
            <a:pPr lvl="1" eaLnBrk="1" hangingPunct="1"/>
            <a:r>
              <a:rPr lang="en-US" smtClean="0">
                <a:latin typeface="Book Antiqua" pitchFamily="18" charset="0"/>
              </a:rPr>
              <a:t>Amusement parks &amp; arcades</a:t>
            </a:r>
          </a:p>
          <a:p>
            <a:pPr lvl="1" eaLnBrk="1" hangingPunct="1"/>
            <a:r>
              <a:rPr lang="en-US" smtClean="0">
                <a:latin typeface="Book Antiqua" pitchFamily="18" charset="0"/>
              </a:rPr>
              <a:t>Oil &amp; gas extraction.</a:t>
            </a:r>
          </a:p>
          <a:p>
            <a:pPr eaLnBrk="1" hangingPunct="1"/>
            <a:endParaRPr lang="en-US"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12E962EA-CA2A-453C-AE50-B526CE6D04CD}" type="slidenum">
              <a:rPr lang="en-US"/>
              <a:pPr>
                <a:defRPr/>
              </a:pPr>
              <a:t>5</a:t>
            </a:fld>
            <a:endParaRPr lang="en-US"/>
          </a:p>
        </p:txBody>
      </p:sp>
      <p:pic>
        <p:nvPicPr>
          <p:cNvPr id="18436" name="Picture 2" descr="http://business.phillipmartin.info/business_accounting.gif"/>
          <p:cNvPicPr>
            <a:picLocks noChangeAspect="1" noChangeArrowheads="1"/>
          </p:cNvPicPr>
          <p:nvPr/>
        </p:nvPicPr>
        <p:blipFill>
          <a:blip r:embed="rId2"/>
          <a:srcRect/>
          <a:stretch>
            <a:fillRect/>
          </a:stretch>
        </p:blipFill>
        <p:spPr bwMode="auto">
          <a:xfrm>
            <a:off x="6781800" y="3121025"/>
            <a:ext cx="206851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000" smtClean="0">
                <a:latin typeface="Imprint MT Shadow" pitchFamily="82" charset="0"/>
              </a:rPr>
              <a:t>Occupations and Industries</a:t>
            </a:r>
            <a:br>
              <a:rPr lang="en-US" sz="4000" smtClean="0">
                <a:latin typeface="Imprint MT Shadow" pitchFamily="82" charset="0"/>
              </a:rPr>
            </a:br>
            <a:r>
              <a:rPr lang="en-US" sz="4000" smtClean="0">
                <a:latin typeface="Imprint MT Shadow" pitchFamily="82" charset="0"/>
              </a:rPr>
              <a:t>What’s the Difference?</a:t>
            </a:r>
          </a:p>
        </p:txBody>
      </p:sp>
      <p:sp>
        <p:nvSpPr>
          <p:cNvPr id="3" name="Content Placeholder 2"/>
          <p:cNvSpPr>
            <a:spLocks noGrp="1"/>
          </p:cNvSpPr>
          <p:nvPr>
            <p:ph idx="1"/>
          </p:nvPr>
        </p:nvSpPr>
        <p:spPr>
          <a:xfrm>
            <a:off x="152400" y="1600200"/>
            <a:ext cx="8839200" cy="45259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latin typeface="Book Antiqua" pitchFamily="18" charset="0"/>
              </a:rPr>
              <a:t>The Wyoming Quarterly </a:t>
            </a:r>
            <a:r>
              <a:rPr lang="en-US" dirty="0">
                <a:latin typeface="Book Antiqua" pitchFamily="18" charset="0"/>
              </a:rPr>
              <a:t>Census of Employment &amp; Wages report </a:t>
            </a:r>
            <a:r>
              <a:rPr lang="en-US" dirty="0" smtClean="0">
                <a:latin typeface="Book Antiqua" pitchFamily="18" charset="0"/>
              </a:rPr>
              <a:t>for first quarter 2012 shows </a:t>
            </a:r>
            <a:r>
              <a:rPr lang="en-US" dirty="0">
                <a:latin typeface="Book Antiqua" pitchFamily="18" charset="0"/>
              </a:rPr>
              <a:t>18,642 jobs in the construction </a:t>
            </a:r>
            <a:r>
              <a:rPr lang="en-US" dirty="0" smtClean="0">
                <a:latin typeface="Book Antiqua" pitchFamily="18" charset="0"/>
              </a:rPr>
              <a:t>industry. </a:t>
            </a:r>
          </a:p>
          <a:p>
            <a:pPr marL="0" indent="0" eaLnBrk="1" fontAlgn="auto" hangingPunct="1">
              <a:spcAft>
                <a:spcPts val="0"/>
              </a:spcAft>
              <a:buFont typeface="Arial" pitchFamily="34" charset="0"/>
              <a:buNone/>
              <a:defRPr/>
            </a:pPr>
            <a:endParaRPr lang="en-US" sz="1300" dirty="0" smtClean="0">
              <a:latin typeface="Book Antiqua" pitchFamily="18" charset="0"/>
            </a:endParaRPr>
          </a:p>
          <a:p>
            <a:pPr eaLnBrk="1" fontAlgn="auto" hangingPunct="1">
              <a:spcAft>
                <a:spcPts val="0"/>
              </a:spcAft>
              <a:buFont typeface="Arial" pitchFamily="34" charset="0"/>
              <a:buChar char="•"/>
              <a:defRPr/>
            </a:pPr>
            <a:r>
              <a:rPr lang="en-US" dirty="0" smtClean="0">
                <a:latin typeface="Book Antiqua" pitchFamily="18" charset="0"/>
              </a:rPr>
              <a:t>Doesn’t </a:t>
            </a:r>
            <a:r>
              <a:rPr lang="en-US" dirty="0">
                <a:latin typeface="Book Antiqua" pitchFamily="18" charset="0"/>
              </a:rPr>
              <a:t>mean that all of these employees worked on a construction site. </a:t>
            </a:r>
            <a:endParaRPr lang="en-US" dirty="0" smtClean="0">
              <a:latin typeface="Book Antiqua" pitchFamily="18" charset="0"/>
            </a:endParaRPr>
          </a:p>
          <a:p>
            <a:pPr marL="0" indent="0" eaLnBrk="1" fontAlgn="auto" hangingPunct="1">
              <a:spcAft>
                <a:spcPts val="0"/>
              </a:spcAft>
              <a:buFont typeface="Arial" pitchFamily="34" charset="0"/>
              <a:buNone/>
              <a:defRPr/>
            </a:pPr>
            <a:endParaRPr lang="en-US" sz="1300" dirty="0" smtClean="0">
              <a:latin typeface="Book Antiqua" pitchFamily="18" charset="0"/>
            </a:endParaRPr>
          </a:p>
          <a:p>
            <a:pPr eaLnBrk="1" fontAlgn="auto" hangingPunct="1">
              <a:spcAft>
                <a:spcPts val="0"/>
              </a:spcAft>
              <a:buFont typeface="Arial" pitchFamily="34" charset="0"/>
              <a:buChar char="•"/>
              <a:defRPr/>
            </a:pPr>
            <a:r>
              <a:rPr lang="en-US" dirty="0" smtClean="0">
                <a:latin typeface="Book Antiqua" pitchFamily="18" charset="0"/>
              </a:rPr>
              <a:t>Firms </a:t>
            </a:r>
            <a:r>
              <a:rPr lang="en-US" dirty="0">
                <a:latin typeface="Book Antiqua" pitchFamily="18" charset="0"/>
              </a:rPr>
              <a:t>in the construction industry may employ receptionists, human resource managers, computer support specialists, and other workers who are included in the total.</a:t>
            </a:r>
          </a:p>
          <a:p>
            <a:pPr eaLnBrk="1" fontAlgn="auto" hangingPunct="1">
              <a:spcAft>
                <a:spcPts val="0"/>
              </a:spcAft>
              <a:buFont typeface="Arial" pitchFamily="34" charset="0"/>
              <a:buChar char="•"/>
              <a:defRPr/>
            </a:pPr>
            <a:endParaRPr lang="en-US" dirty="0">
              <a:latin typeface="Book Antiqua" pitchFamily="18" charset="0"/>
            </a:endParaRPr>
          </a:p>
        </p:txBody>
      </p:sp>
      <p:sp>
        <p:nvSpPr>
          <p:cNvPr id="5" name="Slide Number Placeholder 4"/>
          <p:cNvSpPr>
            <a:spLocks noGrp="1"/>
          </p:cNvSpPr>
          <p:nvPr>
            <p:ph type="sldNum" sz="quarter" idx="12"/>
          </p:nvPr>
        </p:nvSpPr>
        <p:spPr/>
        <p:txBody>
          <a:bodyPr/>
          <a:lstStyle/>
          <a:p>
            <a:pPr>
              <a:defRPr/>
            </a:pPr>
            <a:fld id="{305842E7-8773-4458-8226-89298CD18311}"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8229600" cy="792162"/>
          </a:xfrm>
        </p:spPr>
        <p:txBody>
          <a:bodyPr anchor="t"/>
          <a:lstStyle/>
          <a:p>
            <a:pPr eaLnBrk="1" hangingPunct="1"/>
            <a:r>
              <a:rPr lang="en-US" sz="4000" smtClean="0">
                <a:latin typeface="Imprint MT Shadow" pitchFamily="82" charset="0"/>
              </a:rPr>
              <a:t>Career and Occupational Resources from WY-DWS</a:t>
            </a:r>
          </a:p>
        </p:txBody>
      </p:sp>
      <p:sp>
        <p:nvSpPr>
          <p:cNvPr id="20482" name="Content Placeholder 2"/>
          <p:cNvSpPr>
            <a:spLocks noGrp="1"/>
          </p:cNvSpPr>
          <p:nvPr>
            <p:ph idx="1"/>
          </p:nvPr>
        </p:nvSpPr>
        <p:spPr>
          <a:xfrm>
            <a:off x="381000" y="1676400"/>
            <a:ext cx="8229600" cy="4144963"/>
          </a:xfrm>
        </p:spPr>
        <p:txBody>
          <a:bodyPr/>
          <a:lstStyle/>
          <a:p>
            <a:pPr eaLnBrk="1" hangingPunct="1">
              <a:lnSpc>
                <a:spcPct val="90000"/>
              </a:lnSpc>
            </a:pPr>
            <a:r>
              <a:rPr lang="en-US" b="1" smtClean="0">
                <a:latin typeface="Book Antiqua" pitchFamily="18" charset="0"/>
              </a:rPr>
              <a:t>Wyoming Department of Workforce Services, Wyoming at Work site:</a:t>
            </a:r>
            <a:r>
              <a:rPr lang="en-US" smtClean="0">
                <a:latin typeface="Book Antiqua" pitchFamily="18" charset="0"/>
              </a:rPr>
              <a:t> </a:t>
            </a:r>
            <a:r>
              <a:rPr lang="en-US" u="sng" smtClean="0">
                <a:latin typeface="Book Antiqua" pitchFamily="18" charset="0"/>
                <a:hlinkClick r:id="rId2"/>
              </a:rPr>
              <a:t>https://www.wyomingatwork.com/</a:t>
            </a:r>
            <a:endParaRPr lang="en-US" u="sng" smtClean="0">
              <a:latin typeface="Book Antiqua" pitchFamily="18" charset="0"/>
            </a:endParaRPr>
          </a:p>
          <a:p>
            <a:pPr lvl="1" eaLnBrk="1" hangingPunct="1">
              <a:lnSpc>
                <a:spcPct val="90000"/>
              </a:lnSpc>
            </a:pPr>
            <a:r>
              <a:rPr lang="en-US" smtClean="0">
                <a:latin typeface="Book Antiqua" pitchFamily="18" charset="0"/>
              </a:rPr>
              <a:t>“One-stop shopping” for </a:t>
            </a:r>
          </a:p>
          <a:p>
            <a:pPr lvl="2" eaLnBrk="1" hangingPunct="1">
              <a:lnSpc>
                <a:spcPct val="90000"/>
              </a:lnSpc>
            </a:pPr>
            <a:r>
              <a:rPr lang="en-US" smtClean="0">
                <a:latin typeface="Book Antiqua" pitchFamily="18" charset="0"/>
              </a:rPr>
              <a:t>Employers looking for workers, money to train workers, and other resources</a:t>
            </a:r>
          </a:p>
          <a:p>
            <a:pPr lvl="2" eaLnBrk="1" hangingPunct="1">
              <a:lnSpc>
                <a:spcPct val="90000"/>
              </a:lnSpc>
            </a:pPr>
            <a:r>
              <a:rPr lang="en-US" smtClean="0">
                <a:latin typeface="Book Antiqua" pitchFamily="18" charset="0"/>
              </a:rPr>
              <a:t>Employees looking for career guidance, jobs, work or training resources</a:t>
            </a:r>
          </a:p>
          <a:p>
            <a:pPr lvl="1" eaLnBrk="1" hangingPunct="1">
              <a:lnSpc>
                <a:spcPct val="90000"/>
              </a:lnSpc>
            </a:pPr>
            <a:r>
              <a:rPr lang="en-US" smtClean="0">
                <a:latin typeface="Book Antiqua" pitchFamily="18" charset="0"/>
              </a:rPr>
              <a:t>Includes a link to R&amp;P’s labor market information site</a:t>
            </a:r>
          </a:p>
          <a:p>
            <a:pPr eaLnBrk="1" hangingPunct="1">
              <a:lnSpc>
                <a:spcPct val="90000"/>
              </a:lnSpc>
              <a:buFont typeface="Arial" charset="0"/>
              <a:buNone/>
            </a:pPr>
            <a:endParaRPr lang="en-US" smtClean="0"/>
          </a:p>
        </p:txBody>
      </p:sp>
      <p:sp>
        <p:nvSpPr>
          <p:cNvPr id="5" name="Slide Number Placeholder 4"/>
          <p:cNvSpPr>
            <a:spLocks noGrp="1"/>
          </p:cNvSpPr>
          <p:nvPr>
            <p:ph type="sldNum" sz="quarter" idx="12"/>
          </p:nvPr>
        </p:nvSpPr>
        <p:spPr/>
        <p:txBody>
          <a:bodyPr/>
          <a:lstStyle/>
          <a:p>
            <a:pPr>
              <a:defRPr/>
            </a:pPr>
            <a:fld id="{56AA86D5-AFFF-449E-BA80-1B485387DD8E}" type="slidenum">
              <a:rPr lang="en-US"/>
              <a:pPr>
                <a:defRPr/>
              </a:pPr>
              <a:t>7</a:t>
            </a:fld>
            <a:endParaRPr lang="en-US"/>
          </a:p>
        </p:txBody>
      </p:sp>
      <p:pic>
        <p:nvPicPr>
          <p:cNvPr id="20484" name="Picture 2"/>
          <p:cNvPicPr>
            <a:picLocks noChangeAspect="1" noChangeArrowheads="1"/>
          </p:cNvPicPr>
          <p:nvPr/>
        </p:nvPicPr>
        <p:blipFill>
          <a:blip r:embed="rId3"/>
          <a:srcRect/>
          <a:stretch>
            <a:fillRect/>
          </a:stretch>
        </p:blipFill>
        <p:spPr bwMode="auto">
          <a:xfrm>
            <a:off x="533400" y="5867400"/>
            <a:ext cx="7872413" cy="746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639762"/>
          </a:xfrm>
        </p:spPr>
        <p:txBody>
          <a:bodyPr anchor="t"/>
          <a:lstStyle/>
          <a:p>
            <a:pPr eaLnBrk="1" hangingPunct="1"/>
            <a:r>
              <a:rPr lang="en-US" sz="4000" smtClean="0">
                <a:latin typeface="Imprint MT Shadow" pitchFamily="82" charset="0"/>
              </a:rPr>
              <a:t>Career and Occupational Resources from WY-DWS</a:t>
            </a:r>
          </a:p>
        </p:txBody>
      </p:sp>
      <p:sp>
        <p:nvSpPr>
          <p:cNvPr id="21506" name="Content Placeholder 2"/>
          <p:cNvSpPr>
            <a:spLocks noGrp="1"/>
          </p:cNvSpPr>
          <p:nvPr>
            <p:ph idx="1"/>
          </p:nvPr>
        </p:nvSpPr>
        <p:spPr>
          <a:xfrm>
            <a:off x="152400" y="1676400"/>
            <a:ext cx="5791200" cy="4876800"/>
          </a:xfrm>
        </p:spPr>
        <p:txBody>
          <a:bodyPr/>
          <a:lstStyle/>
          <a:p>
            <a:pPr eaLnBrk="1" hangingPunct="1"/>
            <a:r>
              <a:rPr lang="en-US" sz="2300" b="1" smtClean="0">
                <a:latin typeface="Book Antiqua" pitchFamily="18" charset="0"/>
              </a:rPr>
              <a:t>Wyoming Department of Workforce Services, Research &amp; Planning Career Information page:</a:t>
            </a:r>
            <a:r>
              <a:rPr lang="en-US" sz="2300" smtClean="0">
                <a:latin typeface="Book Antiqua" pitchFamily="18" charset="0"/>
              </a:rPr>
              <a:t> </a:t>
            </a:r>
            <a:r>
              <a:rPr lang="en-US" sz="2300" u="sng" smtClean="0">
                <a:latin typeface="Book Antiqua" pitchFamily="18" charset="0"/>
                <a:hlinkClick r:id="rId2"/>
              </a:rPr>
              <a:t>http://doe.state.wy.us/lmi/career.htm</a:t>
            </a:r>
            <a:r>
              <a:rPr lang="en-US" sz="2300" smtClean="0">
                <a:latin typeface="Book Antiqua" pitchFamily="18" charset="0"/>
              </a:rPr>
              <a:t>  </a:t>
            </a:r>
          </a:p>
          <a:p>
            <a:pPr lvl="1" eaLnBrk="1" hangingPunct="1"/>
            <a:r>
              <a:rPr lang="en-US" sz="2300" smtClean="0">
                <a:latin typeface="Book Antiqua" pitchFamily="18" charset="0"/>
              </a:rPr>
              <a:t>Licensed occupations directory</a:t>
            </a:r>
          </a:p>
          <a:p>
            <a:pPr lvl="1" eaLnBrk="1" hangingPunct="1"/>
            <a:r>
              <a:rPr lang="en-US" sz="2300" smtClean="0">
                <a:latin typeface="Book Antiqua" pitchFamily="18" charset="0"/>
              </a:rPr>
              <a:t>Wyoming Career Explorer 2011</a:t>
            </a:r>
          </a:p>
          <a:p>
            <a:pPr lvl="1" eaLnBrk="1" hangingPunct="1"/>
            <a:r>
              <a:rPr lang="en-US" sz="2300" smtClean="0">
                <a:latin typeface="Book Antiqua" pitchFamily="18" charset="0"/>
              </a:rPr>
              <a:t>Links to Wyoming community colleges and the University of Wyoming</a:t>
            </a:r>
          </a:p>
          <a:p>
            <a:pPr eaLnBrk="1" hangingPunct="1">
              <a:buFont typeface="Arial" charset="0"/>
              <a:buNone/>
            </a:pPr>
            <a:endParaRPr lang="en-US" sz="2300" smtClean="0">
              <a:latin typeface="Book Antiqua" pitchFamily="18" charset="0"/>
            </a:endParaRPr>
          </a:p>
          <a:p>
            <a:pPr eaLnBrk="1" hangingPunct="1">
              <a:buFont typeface="Arial" charset="0"/>
              <a:buNone/>
            </a:pPr>
            <a:endParaRPr lang="en-US" sz="2300" smtClean="0"/>
          </a:p>
        </p:txBody>
      </p:sp>
      <p:sp>
        <p:nvSpPr>
          <p:cNvPr id="5" name="Slide Number Placeholder 4"/>
          <p:cNvSpPr>
            <a:spLocks noGrp="1"/>
          </p:cNvSpPr>
          <p:nvPr>
            <p:ph type="sldNum" sz="quarter" idx="12"/>
          </p:nvPr>
        </p:nvSpPr>
        <p:spPr/>
        <p:txBody>
          <a:bodyPr/>
          <a:lstStyle/>
          <a:p>
            <a:pPr>
              <a:defRPr/>
            </a:pPr>
            <a:fld id="{A950FB24-232E-4F40-B014-825D23163C8B}" type="slidenum">
              <a:rPr lang="en-US"/>
              <a:pPr>
                <a:defRPr/>
              </a:pPr>
              <a:t>8</a:t>
            </a:fld>
            <a:endParaRPr lang="en-US" dirty="0"/>
          </a:p>
        </p:txBody>
      </p:sp>
      <p:pic>
        <p:nvPicPr>
          <p:cNvPr id="21508" name="Picture 2" descr="licc_occ">
            <a:hlinkClick r:id="rId3"/>
          </p:cNvPr>
          <p:cNvPicPr>
            <a:picLocks noChangeAspect="1" noChangeArrowheads="1"/>
          </p:cNvPicPr>
          <p:nvPr/>
        </p:nvPicPr>
        <p:blipFill>
          <a:blip r:embed="rId4"/>
          <a:srcRect/>
          <a:stretch>
            <a:fillRect/>
          </a:stretch>
        </p:blipFill>
        <p:spPr bwMode="auto">
          <a:xfrm>
            <a:off x="6172200" y="2057400"/>
            <a:ext cx="2930525" cy="3810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52400"/>
            <a:ext cx="8229600" cy="762000"/>
          </a:xfrm>
        </p:spPr>
        <p:txBody>
          <a:bodyPr/>
          <a:lstStyle/>
          <a:p>
            <a:pPr eaLnBrk="1" hangingPunct="1"/>
            <a:r>
              <a:rPr lang="en-US" sz="3600" smtClean="0">
                <a:latin typeface="Imprint MT Shadow" pitchFamily="82" charset="0"/>
              </a:rPr>
              <a:t>Career and Occupational Resources from WY-DWS</a:t>
            </a:r>
            <a:endParaRPr lang="en-US" sz="3100" smtClean="0">
              <a:latin typeface="Imprint MT Shadow" pitchFamily="82" charset="0"/>
            </a:endParaRPr>
          </a:p>
        </p:txBody>
      </p:sp>
      <p:sp>
        <p:nvSpPr>
          <p:cNvPr id="22530" name="Content Placeholder 2"/>
          <p:cNvSpPr>
            <a:spLocks noGrp="1"/>
          </p:cNvSpPr>
          <p:nvPr>
            <p:ph idx="1"/>
          </p:nvPr>
        </p:nvSpPr>
        <p:spPr>
          <a:xfrm>
            <a:off x="228600" y="990600"/>
            <a:ext cx="8458200" cy="5715000"/>
          </a:xfrm>
        </p:spPr>
        <p:txBody>
          <a:bodyPr/>
          <a:lstStyle/>
          <a:p>
            <a:pPr eaLnBrk="1" hangingPunct="1">
              <a:lnSpc>
                <a:spcPct val="90000"/>
              </a:lnSpc>
            </a:pPr>
            <a:r>
              <a:rPr lang="en-US" sz="2400" b="1" smtClean="0">
                <a:latin typeface="Book Antiqua" pitchFamily="18" charset="0"/>
              </a:rPr>
              <a:t>Occupational Employment Statistics:</a:t>
            </a:r>
            <a:r>
              <a:rPr lang="en-US" sz="2400" smtClean="0">
                <a:latin typeface="Book Antiqua" pitchFamily="18" charset="0"/>
              </a:rPr>
              <a:t> </a:t>
            </a:r>
            <a:r>
              <a:rPr lang="en-US" sz="2400" smtClean="0">
                <a:latin typeface="Book Antiqua" pitchFamily="18" charset="0"/>
                <a:hlinkClick r:id="rId2"/>
              </a:rPr>
              <a:t>http://doe.state.wy.us/lmi/oes.htm</a:t>
            </a:r>
            <a:r>
              <a:rPr lang="en-US" sz="2400" smtClean="0">
                <a:latin typeface="Book Antiqua" pitchFamily="18" charset="0"/>
              </a:rPr>
              <a:t> </a:t>
            </a:r>
          </a:p>
          <a:p>
            <a:pPr lvl="1" eaLnBrk="1" hangingPunct="1">
              <a:lnSpc>
                <a:spcPct val="90000"/>
              </a:lnSpc>
            </a:pPr>
            <a:r>
              <a:rPr lang="en-US" sz="2400" smtClean="0">
                <a:latin typeface="Book Antiqua" pitchFamily="18" charset="0"/>
              </a:rPr>
              <a:t>Survey of employers about occupations and associated wages</a:t>
            </a:r>
          </a:p>
          <a:p>
            <a:pPr lvl="1" eaLnBrk="1" hangingPunct="1">
              <a:lnSpc>
                <a:spcPct val="90000"/>
              </a:lnSpc>
            </a:pPr>
            <a:r>
              <a:rPr lang="en-US" sz="2400" smtClean="0">
                <a:latin typeface="Book Antiqua" pitchFamily="18" charset="0"/>
              </a:rPr>
              <a:t>Data available for Wyoming and substate regions</a:t>
            </a:r>
          </a:p>
          <a:p>
            <a:pPr lvl="1" eaLnBrk="1" hangingPunct="1">
              <a:lnSpc>
                <a:spcPct val="90000"/>
              </a:lnSpc>
            </a:pPr>
            <a:r>
              <a:rPr lang="en-US" sz="2400" smtClean="0">
                <a:latin typeface="Book Antiqua" pitchFamily="18" charset="0"/>
              </a:rPr>
              <a:t>Wage data to be discussed later as part of projections</a:t>
            </a:r>
          </a:p>
          <a:p>
            <a:pPr lvl="1" eaLnBrk="1" hangingPunct="1">
              <a:lnSpc>
                <a:spcPct val="90000"/>
              </a:lnSpc>
              <a:buFont typeface="Arial" charset="0"/>
              <a:buNone/>
            </a:pPr>
            <a:endParaRPr lang="en-US" sz="2400" smtClean="0">
              <a:latin typeface="Book Antiqua" pitchFamily="18" charset="0"/>
            </a:endParaRPr>
          </a:p>
          <a:p>
            <a:pPr eaLnBrk="1" hangingPunct="1">
              <a:lnSpc>
                <a:spcPct val="90000"/>
              </a:lnSpc>
            </a:pPr>
            <a:r>
              <a:rPr lang="en-US" sz="2400" b="1" smtClean="0">
                <a:latin typeface="Book Antiqua" pitchFamily="18" charset="0"/>
              </a:rPr>
              <a:t>New hires survey:</a:t>
            </a:r>
            <a:r>
              <a:rPr lang="en-US" sz="2400" smtClean="0">
                <a:latin typeface="Book Antiqua" pitchFamily="18" charset="0"/>
              </a:rPr>
              <a:t> </a:t>
            </a:r>
            <a:r>
              <a:rPr lang="en-US" sz="2400" smtClean="0">
                <a:latin typeface="Book Antiqua" pitchFamily="18" charset="0"/>
                <a:hlinkClick r:id="rId3"/>
              </a:rPr>
              <a:t>http://doe.state.wy.us/lmi/newhires.htm</a:t>
            </a:r>
            <a:r>
              <a:rPr lang="en-US" sz="2400" smtClean="0">
                <a:latin typeface="Book Antiqua" pitchFamily="18" charset="0"/>
              </a:rPr>
              <a:t> </a:t>
            </a:r>
          </a:p>
          <a:p>
            <a:pPr lvl="1" eaLnBrk="1" hangingPunct="1">
              <a:lnSpc>
                <a:spcPct val="90000"/>
              </a:lnSpc>
            </a:pPr>
            <a:r>
              <a:rPr lang="en-US" sz="2400" smtClean="0">
                <a:latin typeface="Book Antiqua" pitchFamily="18" charset="0"/>
              </a:rPr>
              <a:t>Survey of employers about workers they’ve recently hired</a:t>
            </a:r>
          </a:p>
          <a:p>
            <a:pPr lvl="2" eaLnBrk="1" hangingPunct="1">
              <a:lnSpc>
                <a:spcPct val="90000"/>
              </a:lnSpc>
            </a:pPr>
            <a:r>
              <a:rPr lang="en-US" smtClean="0">
                <a:latin typeface="Book Antiqua" pitchFamily="18" charset="0"/>
              </a:rPr>
              <a:t>Wages, benefits, other compensation</a:t>
            </a:r>
          </a:p>
          <a:p>
            <a:pPr lvl="2" eaLnBrk="1" hangingPunct="1">
              <a:lnSpc>
                <a:spcPct val="90000"/>
              </a:lnSpc>
            </a:pPr>
            <a:r>
              <a:rPr lang="en-US" smtClean="0">
                <a:latin typeface="Book Antiqua" pitchFamily="18" charset="0"/>
              </a:rPr>
              <a:t>Importance of various job skills to employers</a:t>
            </a:r>
          </a:p>
          <a:p>
            <a:pPr lvl="2" eaLnBrk="1" hangingPunct="1">
              <a:lnSpc>
                <a:spcPct val="90000"/>
              </a:lnSpc>
            </a:pPr>
            <a:r>
              <a:rPr lang="en-US" smtClean="0">
                <a:latin typeface="Book Antiqua" pitchFamily="18" charset="0"/>
              </a:rPr>
              <a:t>Demographic characteristics</a:t>
            </a:r>
          </a:p>
          <a:p>
            <a:pPr lvl="2" eaLnBrk="1" hangingPunct="1">
              <a:lnSpc>
                <a:spcPct val="90000"/>
              </a:lnSpc>
            </a:pPr>
            <a:r>
              <a:rPr lang="en-US" smtClean="0">
                <a:latin typeface="Book Antiqua" pitchFamily="18" charset="0"/>
              </a:rPr>
              <a:t>Industries</a:t>
            </a:r>
          </a:p>
          <a:p>
            <a:pPr eaLnBrk="1" hangingPunct="1">
              <a:lnSpc>
                <a:spcPct val="90000"/>
              </a:lnSpc>
            </a:pPr>
            <a:endParaRPr lang="en-US" sz="2400" smtClean="0">
              <a:latin typeface="Book Antiqua" pitchFamily="18" charset="0"/>
            </a:endParaRPr>
          </a:p>
          <a:p>
            <a:pPr eaLnBrk="1" hangingPunct="1">
              <a:lnSpc>
                <a:spcPct val="90000"/>
              </a:lnSpc>
            </a:pPr>
            <a:endParaRPr lang="en-US" sz="2400" smtClean="0">
              <a:latin typeface="Book Antiqua" pitchFamily="18" charset="0"/>
            </a:endParaRPr>
          </a:p>
        </p:txBody>
      </p:sp>
      <p:sp>
        <p:nvSpPr>
          <p:cNvPr id="5" name="Slide Number Placeholder 4"/>
          <p:cNvSpPr>
            <a:spLocks noGrp="1"/>
          </p:cNvSpPr>
          <p:nvPr>
            <p:ph type="sldNum" sz="quarter" idx="12"/>
          </p:nvPr>
        </p:nvSpPr>
        <p:spPr/>
        <p:txBody>
          <a:bodyPr/>
          <a:lstStyle/>
          <a:p>
            <a:pPr>
              <a:defRPr/>
            </a:pPr>
            <a:fld id="{4F642360-608F-41F1-88F7-81286D4CAF17}"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lgerian"/>
        <a:ea typeface=""/>
        <a:cs typeface=""/>
      </a:majorFont>
      <a:minorFont>
        <a:latin typeface="Baskerville Old 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2414</TotalTime>
  <Words>1892</Words>
  <Application>Microsoft Office PowerPoint</Application>
  <PresentationFormat>On-screen Show (4:3)</PresentationFormat>
  <Paragraphs>281</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Wyoming Department of  Workforce Services  Research &amp; Planning</vt:lpstr>
      <vt:lpstr>Who is Research &amp; Planning?</vt:lpstr>
      <vt:lpstr>Presentation Road map</vt:lpstr>
      <vt:lpstr>Occupations and Industries What’s the Difference?</vt:lpstr>
      <vt:lpstr>Occupations and Industries What’s the Difference?</vt:lpstr>
      <vt:lpstr>Occupations and Industries What’s the Difference?</vt:lpstr>
      <vt:lpstr>Career and Occupational Resources from WY-DWS</vt:lpstr>
      <vt:lpstr>Career and Occupational Resources from WY-DWS</vt:lpstr>
      <vt:lpstr>Career and Occupational Resources from WY-DWS</vt:lpstr>
      <vt:lpstr>Career and Occupational Resources from WY-DWS</vt:lpstr>
      <vt:lpstr>Career and Occupational Resources from USDOL</vt:lpstr>
      <vt:lpstr>Career and Occupational Resources from USDOL</vt:lpstr>
      <vt:lpstr>Career and Occupational Resources from USDOL</vt:lpstr>
      <vt:lpstr>Non-Government Career and Occupational Resources</vt:lpstr>
      <vt:lpstr>Non-Government Career and Occupational Resources</vt:lpstr>
      <vt:lpstr>~Projections ~Other Factors to Consider for a Career ~Employer-Provided Benefits</vt:lpstr>
      <vt:lpstr>Occupation Replacement Need and Projections</vt:lpstr>
      <vt:lpstr>Replacement need (cont.): Aging of WY workforce </vt:lpstr>
      <vt:lpstr>Occupation Replacement Need and Projections (cont.)</vt:lpstr>
      <vt:lpstr>Projection Caveats</vt:lpstr>
      <vt:lpstr>Projection Caveats (cont.)</vt:lpstr>
      <vt:lpstr>American Recovery and Reinvestment Act</vt:lpstr>
      <vt:lpstr>Projections</vt:lpstr>
      <vt:lpstr>Industry Projections (2011-2021) </vt:lpstr>
      <vt:lpstr>Industry Projections (2011-2021) </vt:lpstr>
      <vt:lpstr>Occupational Projections 2011-2021 </vt:lpstr>
      <vt:lpstr>Occupational Projections 2011-2021 (cont.) </vt:lpstr>
      <vt:lpstr>Occupational Projections (2011-2021) </vt:lpstr>
      <vt:lpstr>Other Factors to Consider  Other Than Wages</vt:lpstr>
      <vt:lpstr>Other Factors to Consider  Other Than Wages (cont.)</vt:lpstr>
      <vt:lpstr>Health Insurance Provided by Industry</vt:lpstr>
      <vt:lpstr>Retirement Plans Provided by Industry</vt:lpstr>
      <vt:lpstr>Summary</vt:lpstr>
      <vt:lpstr>Contact Research &amp; Planning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Saulcy</dc:creator>
  <cp:lastModifiedBy>Philip Ellsworth</cp:lastModifiedBy>
  <cp:revision>146</cp:revision>
  <cp:lastPrinted>2012-03-26T15:52:08Z</cp:lastPrinted>
  <dcterms:created xsi:type="dcterms:W3CDTF">2012-03-01T16:36:16Z</dcterms:created>
  <dcterms:modified xsi:type="dcterms:W3CDTF">2012-12-07T19:08:54Z</dcterms:modified>
</cp:coreProperties>
</file>