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6"/>
  </p:notesMasterIdLst>
  <p:handoutMasterIdLst>
    <p:handoutMasterId r:id="rId47"/>
  </p:handoutMasterIdLst>
  <p:sldIdLst>
    <p:sldId id="256" r:id="rId2"/>
    <p:sldId id="307" r:id="rId3"/>
    <p:sldId id="429" r:id="rId4"/>
    <p:sldId id="444" r:id="rId5"/>
    <p:sldId id="405" r:id="rId6"/>
    <p:sldId id="422" r:id="rId7"/>
    <p:sldId id="423" r:id="rId8"/>
    <p:sldId id="426" r:id="rId9"/>
    <p:sldId id="425" r:id="rId10"/>
    <p:sldId id="424" r:id="rId11"/>
    <p:sldId id="427" r:id="rId12"/>
    <p:sldId id="421" r:id="rId13"/>
    <p:sldId id="406" r:id="rId14"/>
    <p:sldId id="439" r:id="rId15"/>
    <p:sldId id="367" r:id="rId16"/>
    <p:sldId id="428" r:id="rId17"/>
    <p:sldId id="419" r:id="rId18"/>
    <p:sldId id="420" r:id="rId19"/>
    <p:sldId id="452" r:id="rId20"/>
    <p:sldId id="446" r:id="rId21"/>
    <p:sldId id="418" r:id="rId22"/>
    <p:sldId id="451" r:id="rId23"/>
    <p:sldId id="436" r:id="rId24"/>
    <p:sldId id="445" r:id="rId25"/>
    <p:sldId id="411" r:id="rId26"/>
    <p:sldId id="432" r:id="rId27"/>
    <p:sldId id="433" r:id="rId28"/>
    <p:sldId id="407" r:id="rId29"/>
    <p:sldId id="408" r:id="rId30"/>
    <p:sldId id="409" r:id="rId31"/>
    <p:sldId id="412" r:id="rId32"/>
    <p:sldId id="434" r:id="rId33"/>
    <p:sldId id="431" r:id="rId34"/>
    <p:sldId id="435" r:id="rId35"/>
    <p:sldId id="438" r:id="rId36"/>
    <p:sldId id="447" r:id="rId37"/>
    <p:sldId id="410" r:id="rId38"/>
    <p:sldId id="416" r:id="rId39"/>
    <p:sldId id="417" r:id="rId40"/>
    <p:sldId id="448" r:id="rId41"/>
    <p:sldId id="450" r:id="rId42"/>
    <p:sldId id="415" r:id="rId43"/>
    <p:sldId id="414" r:id="rId44"/>
    <p:sldId id="337" r:id="rId45"/>
  </p:sldIdLst>
  <p:sldSz cx="9144000" cy="5143500" type="screen16x9"/>
  <p:notesSz cx="7315200" cy="9601200"/>
  <p:embeddedFontLst>
    <p:embeddedFont>
      <p:font typeface="Libre Franklin Medium"/>
      <p:regular r:id="rId48"/>
      <p:bold r:id="rId49"/>
      <p:italic r:id="rId50"/>
      <p:boldItalic r:id="rId51"/>
    </p:embeddedFont>
    <p:embeddedFont>
      <p:font typeface="Libre Franklin"/>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Arial Black" panose="020B0A04020102020204" pitchFamily="34" charset="0"/>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0A06"/>
    <a:srgbClr val="0D2C36"/>
    <a:srgbClr val="DBD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6" autoAdjust="0"/>
  </p:normalViewPr>
  <p:slideViewPr>
    <p:cSldViewPr snapToGrid="0">
      <p:cViewPr varScale="1">
        <p:scale>
          <a:sx n="148" d="100"/>
          <a:sy n="148" d="100"/>
        </p:scale>
        <p:origin x="53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236A457-ED22-4475-8A58-C5457C5F73F3}" type="datetimeFigureOut">
              <a:rPr lang="en-US" smtClean="0"/>
              <a:t>1/21/2026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D905786-0F32-4BB7-9FF6-C140A3CF2ED7}" type="slidenum">
              <a:rPr lang="en-US" smtClean="0"/>
              <a:t>‹#›</a:t>
            </a:fld>
            <a:endParaRPr lang="en-US"/>
          </a:p>
        </p:txBody>
      </p:sp>
    </p:spTree>
    <p:extLst>
      <p:ext uri="{BB962C8B-B14F-4D97-AF65-F5344CB8AC3E}">
        <p14:creationId xmlns:p14="http://schemas.microsoft.com/office/powerpoint/2010/main" val="36540470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1"/>
            <a:ext cx="5852160" cy="4320540"/>
          </a:xfrm>
          <a:prstGeom prst="rect">
            <a:avLst/>
          </a:prstGeom>
          <a:noFill/>
          <a:ln>
            <a:noFill/>
          </a:ln>
        </p:spPr>
        <p:txBody>
          <a:bodyPr spcFirstLastPara="1" wrap="square" lIns="95684" tIns="95684" rIns="95684" bIns="9568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31520" y="4560571"/>
            <a:ext cx="5852160" cy="4320540"/>
          </a:xfrm>
          <a:prstGeom prst="rect">
            <a:avLst/>
          </a:prstGeom>
        </p:spPr>
        <p:txBody>
          <a:bodyPr spcFirstLastPara="1" wrap="square" lIns="95684" tIns="95684" rIns="95684" bIns="95684" anchor="t" anchorCtr="0">
            <a:noAutofit/>
          </a:bodyPr>
          <a:lstStyle/>
          <a:p>
            <a:pPr marL="0" indent="0">
              <a:buNone/>
            </a:pPr>
            <a:r>
              <a:rPr lang="en-US" dirty="0" smtClean="0"/>
              <a:t>Good</a:t>
            </a:r>
            <a:r>
              <a:rPr lang="en-US" baseline="0" dirty="0" smtClean="0"/>
              <a:t> afternoon, my name is Michael Moore and I am the research supervisor for R&amp;P. </a:t>
            </a:r>
          </a:p>
          <a:p>
            <a:pPr marL="0" indent="0">
              <a:buNone/>
            </a:pPr>
            <a:endParaRPr lang="en-US" baseline="0" dirty="0" smtClean="0"/>
          </a:p>
          <a:p>
            <a:pPr marL="0" indent="0">
              <a:buNone/>
            </a:pPr>
            <a:r>
              <a:rPr lang="en-US" baseline="0" dirty="0" smtClean="0"/>
              <a:t>Thank you for giving me the time today to talk to about women in Wyoming’s labor market. </a:t>
            </a:r>
          </a:p>
          <a:p>
            <a:pPr marL="0" indent="0">
              <a:buNone/>
            </a:pPr>
            <a:endParaRPr lang="en-US" baseline="0" dirty="0" smtClean="0"/>
          </a:p>
          <a:p>
            <a:pPr marL="0" indent="0">
              <a:buNone/>
            </a:pPr>
            <a:r>
              <a:rPr lang="en-US" baseline="0" dirty="0" smtClean="0"/>
              <a:t>I presented this information to the Wyoming Workforce Development Council last week, and it generated quite a bit of discussion. I image that will be the </a:t>
            </a:r>
            <a:r>
              <a:rPr lang="en-US" baseline="0" smtClean="0"/>
              <a:t>same tonight. </a:t>
            </a:r>
            <a:endParaRPr lang="en-US" baseline="0" dirty="0" smtClean="0"/>
          </a:p>
          <a:p>
            <a:pPr marL="0" indent="0">
              <a:buNone/>
            </a:pPr>
            <a:endParaRPr lang="en-US"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third downturn lasted from second quarter 2020 to first quarter 2021, with the Covid-19 pandemic as a major contributor. </a:t>
            </a:r>
          </a:p>
          <a:p>
            <a:endParaRPr lang="en-US" baseline="0" dirty="0" smtClean="0"/>
          </a:p>
          <a:p>
            <a:endParaRPr lang="en-US" baseline="0" dirty="0" smtClean="0"/>
          </a:p>
        </p:txBody>
      </p:sp>
    </p:spTree>
    <p:extLst>
      <p:ext uri="{BB962C8B-B14F-4D97-AF65-F5344CB8AC3E}">
        <p14:creationId xmlns:p14="http://schemas.microsoft.com/office/powerpoint/2010/main" val="163204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again, all together, three economic downturns in the last 15 years or so. </a:t>
            </a:r>
          </a:p>
          <a:p>
            <a:endParaRPr lang="en-US" baseline="0" dirty="0" smtClean="0"/>
          </a:p>
          <a:p>
            <a:r>
              <a:rPr lang="en-US" baseline="0" dirty="0" smtClean="0"/>
              <a:t>And while each had its own unique characteristics, they were all preceded by declining energy prices. </a:t>
            </a:r>
          </a:p>
        </p:txBody>
      </p:sp>
    </p:spTree>
    <p:extLst>
      <p:ext uri="{BB962C8B-B14F-4D97-AF65-F5344CB8AC3E}">
        <p14:creationId xmlns:p14="http://schemas.microsoft.com/office/powerpoint/2010/main" val="2577424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Moving on, we’ll look at the tota</a:t>
            </a:r>
            <a:r>
              <a:rPr lang="en-US" baseline="0" dirty="0" smtClean="0"/>
              <a:t>l number of persons working in Wyoming at any time during the year. These people may have worked one day, or all four quarters. </a:t>
            </a:r>
            <a:endParaRPr lang="en-US" dirty="0" smtClean="0"/>
          </a:p>
          <a:p>
            <a:endParaRPr lang="en-US" dirty="0" smtClean="0"/>
          </a:p>
          <a:p>
            <a:r>
              <a:rPr lang="en-US" dirty="0" smtClean="0"/>
              <a:t>In 2024, there were 351,812 unique</a:t>
            </a:r>
            <a:r>
              <a:rPr lang="en-US" baseline="0" dirty="0" smtClean="0"/>
              <a:t> individuals working in Wyoming. </a:t>
            </a:r>
          </a:p>
          <a:p>
            <a:endParaRPr lang="en-US" baseline="0" dirty="0" smtClean="0"/>
          </a:p>
          <a:p>
            <a:r>
              <a:rPr lang="en-US" baseline="0" dirty="0" smtClean="0"/>
              <a:t>Females made up 39.2%, while males made up 44.2%. </a:t>
            </a:r>
          </a:p>
          <a:p>
            <a:endParaRPr lang="en-US" baseline="0" dirty="0" smtClean="0"/>
          </a:p>
          <a:p>
            <a:r>
              <a:rPr lang="en-US" baseline="0" dirty="0" smtClean="0"/>
              <a:t>The remaining 16.6% were nonresidents. These are people for whom we do not have demographic data. </a:t>
            </a:r>
          </a:p>
          <a:p>
            <a:endParaRPr lang="en-US" baseline="0" dirty="0" smtClean="0"/>
          </a:p>
          <a:p>
            <a:r>
              <a:rPr lang="en-US" baseline="0" dirty="0" smtClean="0"/>
              <a:t>Nonresidents are typically people who come to Wyoming for seasonal work in industries like construction and leisure &amp; hospitality, or people who commute to Wyoming from another state. This could include telework. </a:t>
            </a:r>
          </a:p>
        </p:txBody>
      </p:sp>
    </p:spTree>
    <p:extLst>
      <p:ext uri="{BB962C8B-B14F-4D97-AF65-F5344CB8AC3E}">
        <p14:creationId xmlns:p14="http://schemas.microsoft.com/office/powerpoint/2010/main" val="229278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shows the number of males</a:t>
            </a:r>
            <a:r>
              <a:rPr lang="en-US" baseline="0" dirty="0" smtClean="0"/>
              <a:t> and females working in Wyoming at any time during the year from 2000 to 2024. </a:t>
            </a:r>
          </a:p>
          <a:p>
            <a:endParaRPr lang="en-US" baseline="0" dirty="0" smtClean="0"/>
          </a:p>
          <a:p>
            <a:r>
              <a:rPr lang="en-US" baseline="0" dirty="0" smtClean="0"/>
              <a:t>You can see the ups and downs. In particular, during those periods of economic downturn we see noticeable decreases in the number of people working, especially among males. </a:t>
            </a:r>
          </a:p>
          <a:p>
            <a:endParaRPr lang="en-US" baseline="0" dirty="0" smtClean="0"/>
          </a:p>
          <a:p>
            <a:r>
              <a:rPr lang="en-US" baseline="0" dirty="0" smtClean="0"/>
              <a:t>Since the pandemic, the number of males and females working in Wyoming has been pretty steady. </a:t>
            </a:r>
          </a:p>
        </p:txBody>
      </p:sp>
    </p:spTree>
    <p:extLst>
      <p:ext uri="{BB962C8B-B14F-4D97-AF65-F5344CB8AC3E}">
        <p14:creationId xmlns:p14="http://schemas.microsoft.com/office/powerpoint/2010/main" val="3928409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presents</a:t>
            </a:r>
            <a:r>
              <a:rPr lang="en-US" baseline="0" dirty="0" smtClean="0"/>
              <a:t> a different way to look at the previous slide, and shows the over-the-year percent change in persons working in Wyoming by sex. </a:t>
            </a:r>
          </a:p>
          <a:p>
            <a:endParaRPr lang="en-US" baseline="0" dirty="0" smtClean="0"/>
          </a:p>
          <a:p>
            <a:r>
              <a:rPr lang="en-US" baseline="0" dirty="0" smtClean="0"/>
              <a:t>You can see how we had continued growth up until 2008, and since then we’ve had a series of ups and downs. </a:t>
            </a:r>
          </a:p>
          <a:p>
            <a:endParaRPr lang="en-US" baseline="0" dirty="0" smtClean="0"/>
          </a:p>
          <a:p>
            <a:r>
              <a:rPr lang="en-US" baseline="0" dirty="0" smtClean="0"/>
              <a:t>You can really see the job losses during those economic downturns in this graphic. </a:t>
            </a:r>
          </a:p>
        </p:txBody>
      </p:sp>
    </p:spTree>
    <p:extLst>
      <p:ext uri="{BB962C8B-B14F-4D97-AF65-F5344CB8AC3E}">
        <p14:creationId xmlns:p14="http://schemas.microsoft.com/office/powerpoint/2010/main" val="81184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This slide shows the top industries of employment for females working in Wyoming in 2024.</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The largest number</a:t>
            </a:r>
            <a:r>
              <a:rPr lang="en-US" altLang="en-US" sz="1200" baseline="0" dirty="0" smtClean="0">
                <a:latin typeface="Arial" panose="020B0604020202020204" pitchFamily="34" charset="0"/>
                <a:cs typeface="Arial" panose="020B0604020202020204" pitchFamily="34" charset="0"/>
              </a:rPr>
              <a:t> of females worked in industries like health care &amp; social assistance, educational services, and professional &amp; business services. </a:t>
            </a:r>
          </a:p>
        </p:txBody>
      </p:sp>
    </p:spTree>
    <p:extLst>
      <p:ext uri="{BB962C8B-B14F-4D97-AF65-F5344CB8AC3E}">
        <p14:creationId xmlns:p14="http://schemas.microsoft.com/office/powerpoint/2010/main" val="362672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In contrast, t</a:t>
            </a:r>
            <a:r>
              <a:rPr lang="en-US" altLang="en-US" sz="1200" baseline="0" dirty="0" smtClean="0">
                <a:latin typeface="Arial" panose="020B0604020202020204" pitchFamily="34" charset="0"/>
                <a:cs typeface="Arial" panose="020B0604020202020204" pitchFamily="34" charset="0"/>
              </a:rPr>
              <a:t>he largest number of males worked in industries like construction, natural resources &amp; mining, and wholesale trade, transportation, &amp; utilities.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A large number of both sexes also work in lower-paying industries like leisure &amp; hospitality and retail trade.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193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on, t</a:t>
            </a:r>
            <a:r>
              <a:rPr lang="en-US" dirty="0" smtClean="0"/>
              <a:t>his figure shows the number of Unemployment Insurance benefit recipients in</a:t>
            </a:r>
            <a:r>
              <a:rPr lang="en-US" baseline="0" dirty="0" smtClean="0"/>
              <a:t> Wyoming by sex from 2001 to 2024. </a:t>
            </a:r>
          </a:p>
          <a:p>
            <a:endParaRPr lang="en-US" baseline="0" dirty="0" smtClean="0"/>
          </a:p>
          <a:p>
            <a:r>
              <a:rPr lang="en-US" baseline="0" dirty="0" smtClean="0"/>
              <a:t>Once again the red line represents males, and the blue line represents females. </a:t>
            </a:r>
          </a:p>
          <a:p>
            <a:endParaRPr lang="en-US" baseline="0" dirty="0" smtClean="0"/>
          </a:p>
          <a:p>
            <a:r>
              <a:rPr lang="en-US" baseline="0" dirty="0" smtClean="0"/>
              <a:t>You can see that in every year for which we have data, more males received UI benefits than females. </a:t>
            </a:r>
          </a:p>
          <a:p>
            <a:endParaRPr lang="en-US" baseline="0" dirty="0" smtClean="0"/>
          </a:p>
          <a:p>
            <a:r>
              <a:rPr lang="en-US" baseline="0" dirty="0" smtClean="0"/>
              <a:t>When we look at periods of economic downturn, we see a big spike of males receiving benefits in 2009/10 and 2015/16, while the increase in females receiving benefits was more modest. </a:t>
            </a:r>
          </a:p>
          <a:p>
            <a:endParaRPr lang="en-US" baseline="0" dirty="0" smtClean="0"/>
          </a:p>
          <a:p>
            <a:r>
              <a:rPr lang="en-US" baseline="0" dirty="0" smtClean="0"/>
              <a:t>The 2020-2021 downturn was a little different, as we also saw a big spike in females receiving UI benefits. This is due in large part to the substantial increase in claims in leisure &amp; hospitality, which typically has a large number of both male and female workers. </a:t>
            </a:r>
          </a:p>
          <a:p>
            <a:pPr marL="158750" indent="0">
              <a:buNone/>
            </a:pPr>
            <a:endParaRPr lang="en-US" baseline="0" dirty="0" smtClean="0"/>
          </a:p>
          <a:p>
            <a:r>
              <a:rPr lang="en-US" baseline="0" dirty="0" smtClean="0"/>
              <a:t>Part of the reason we see more men receiving UI benefits is the types of the jobs worked and the industries those jobs are found in. During most years construction accounts for a third or more of all UI claims, and those are jobs mostly worked by males. </a:t>
            </a:r>
          </a:p>
          <a:p>
            <a:pPr marL="158750" indent="0">
              <a:buNone/>
            </a:pPr>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176311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next slide shows the percent of benefit recipients who exhausted their benefits by sex from 2001 to 2024. </a:t>
            </a:r>
          </a:p>
          <a:p>
            <a:endParaRPr lang="en-US" baseline="0" dirty="0" smtClean="0"/>
          </a:p>
          <a:p>
            <a:r>
              <a:rPr lang="en-US" baseline="0" dirty="0" smtClean="0"/>
              <a:t>Almost without exception, females are more likely to exhaust their benefits than males. The one exception for this was 2020, when a slightly higher proportion of males than females exhausted their benefits. </a:t>
            </a:r>
          </a:p>
          <a:p>
            <a:endParaRPr lang="en-US" baseline="0" dirty="0" smtClean="0"/>
          </a:p>
          <a:p>
            <a:r>
              <a:rPr lang="en-US" baseline="0" dirty="0" smtClean="0"/>
              <a:t>Most recently in 2024, 21.1% of females receiving UI benefits exhausted them, compared to 16.6% of males. </a:t>
            </a:r>
          </a:p>
          <a:p>
            <a:endParaRPr lang="en-US" baseline="0" dirty="0" smtClean="0"/>
          </a:p>
          <a:p>
            <a:r>
              <a:rPr lang="en-US" baseline="0" dirty="0" smtClean="0"/>
              <a:t>There are a lot of factors that figure into UI claims eligibility, such as the amount of time with an employer, pre-layoff wages, and more. This affects the duration of the benefits, the amount, and more. </a:t>
            </a:r>
          </a:p>
          <a:p>
            <a:endParaRPr lang="en-US" baseline="0" dirty="0" smtClean="0"/>
          </a:p>
          <a:p>
            <a:r>
              <a:rPr lang="en-US" baseline="0" dirty="0" smtClean="0"/>
              <a:t>My guess is that males receiving UI benefits often come from jobs in industries like construction, where they qualify for a longer of duration of benefits than females who worked in industries like leisure &amp; hospitality or retail trade. The shorter the duration of benefits, the more likely it is that the claimant will exhaust those benefits. </a:t>
            </a:r>
          </a:p>
          <a:p>
            <a:endParaRPr lang="en-US" baseline="0" dirty="0" smtClean="0"/>
          </a:p>
          <a:p>
            <a:r>
              <a:rPr lang="en-US" baseline="0" dirty="0" smtClean="0"/>
              <a:t>This is certainly a topic we could dig into further if there is any interest. </a:t>
            </a:r>
          </a:p>
        </p:txBody>
      </p:sp>
    </p:spTree>
    <p:extLst>
      <p:ext uri="{BB962C8B-B14F-4D97-AF65-F5344CB8AC3E}">
        <p14:creationId xmlns:p14="http://schemas.microsoft.com/office/powerpoint/2010/main" val="110514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the labor force participation rate by sex for Wyoming and the U.S. </a:t>
            </a:r>
          </a:p>
          <a:p>
            <a:endParaRPr lang="en-US" baseline="0" dirty="0" smtClean="0"/>
          </a:p>
          <a:p>
            <a:r>
              <a:rPr lang="en-US" baseline="0" dirty="0" smtClean="0"/>
              <a:t>The labor force participation rate is calculated by dividing the number of individuals in the labor force by the total working age population. </a:t>
            </a:r>
          </a:p>
          <a:p>
            <a:endParaRPr lang="en-US" baseline="0" dirty="0" smtClean="0"/>
          </a:p>
          <a:p>
            <a:r>
              <a:rPr lang="en-US" baseline="0" dirty="0" smtClean="0"/>
              <a:t>The labor force is defined as the non-institutionalized population (ages 16 and older) either currently employed or unemployed and actively seeking work. This excludes military personnel and individuals in institutions like prisons or nursing homes.</a:t>
            </a:r>
          </a:p>
          <a:p>
            <a:endParaRPr lang="en-US" baseline="0" dirty="0" smtClean="0"/>
          </a:p>
          <a:p>
            <a:r>
              <a:rPr lang="en-US" baseline="0" dirty="0" smtClean="0"/>
              <a:t>The labor force participation rate is considerably higher for males than females. In 2024, the average annual labor force participation rate for males in Wyoming was 68.6%, compared to 58.3% for females. </a:t>
            </a:r>
          </a:p>
          <a:p>
            <a:endParaRPr lang="en-US" baseline="0" dirty="0" smtClean="0"/>
          </a:p>
          <a:p>
            <a:r>
              <a:rPr lang="en-US" baseline="0" dirty="0" smtClean="0"/>
              <a:t>Wyoming has historically had a slightly higher labor force participation rate compared to the national average. The average labor force participation rate for the U.S. was 57.5% for females and 68.0% for males. </a:t>
            </a:r>
          </a:p>
        </p:txBody>
      </p:sp>
    </p:spTree>
    <p:extLst>
      <p:ext uri="{BB962C8B-B14F-4D97-AF65-F5344CB8AC3E}">
        <p14:creationId xmlns:p14="http://schemas.microsoft.com/office/powerpoint/2010/main" val="360204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little bit about Research &amp; Planning to get us started. </a:t>
            </a:r>
          </a:p>
          <a:p>
            <a:endParaRPr lang="en-US" dirty="0" smtClean="0"/>
          </a:p>
          <a:p>
            <a:r>
              <a:rPr lang="en-US" dirty="0" smtClean="0"/>
              <a:t>R&amp;P is an exclusively statistical entity within DWS. </a:t>
            </a:r>
          </a:p>
          <a:p>
            <a:endParaRPr lang="en-US" dirty="0" smtClean="0"/>
          </a:p>
          <a:p>
            <a:r>
              <a:rPr lang="en-US" dirty="0" smtClean="0"/>
              <a:t>We collect, analyze</a:t>
            </a:r>
            <a:r>
              <a:rPr lang="en-US" baseline="0" dirty="0" smtClean="0"/>
              <a:t> and publish timely labor market information (LMI) data. </a:t>
            </a:r>
          </a:p>
          <a:p>
            <a:endParaRPr lang="en-US" baseline="0" dirty="0" smtClean="0"/>
          </a:p>
          <a:p>
            <a:r>
              <a:rPr lang="en-US" baseline="0" dirty="0" smtClean="0"/>
              <a:t>We provide this information to the public, legislators, educators, training providers, the media, and more. </a:t>
            </a:r>
            <a:endParaRPr lang="en-US" dirty="0"/>
          </a:p>
        </p:txBody>
      </p:sp>
    </p:spTree>
    <p:extLst>
      <p:ext uri="{BB962C8B-B14F-4D97-AF65-F5344CB8AC3E}">
        <p14:creationId xmlns:p14="http://schemas.microsoft.com/office/powerpoint/2010/main" val="1228962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average number of hours worked for males and females in Wyoming and the U.S. in 2024. </a:t>
            </a:r>
          </a:p>
          <a:p>
            <a:endParaRPr lang="en-US" baseline="0" dirty="0" smtClean="0"/>
          </a:p>
          <a:p>
            <a:r>
              <a:rPr lang="en-US" baseline="0" dirty="0" smtClean="0"/>
              <a:t>According to these 1-year estimates from the American Community Survey, females ages 16-64 in Wyoming worked an average of 35.8 hours per week, compared to 42.7 for males. </a:t>
            </a:r>
          </a:p>
          <a:p>
            <a:endParaRPr lang="en-US" baseline="0" dirty="0" smtClean="0"/>
          </a:p>
          <a:p>
            <a:r>
              <a:rPr lang="en-US" baseline="0" dirty="0" smtClean="0"/>
              <a:t>In the U.S., females worked an average of 36.1 hours per week, compared to 40.4 hours per week for males. </a:t>
            </a:r>
          </a:p>
          <a:p>
            <a:endParaRPr lang="en-US" baseline="0" dirty="0" smtClean="0"/>
          </a:p>
          <a:p>
            <a:r>
              <a:rPr lang="en-US" baseline="0" dirty="0" smtClean="0"/>
              <a:t>So females in Wyoming worked fewer hours on average compared to the U.S., while males in Wyoming worked more. </a:t>
            </a:r>
          </a:p>
        </p:txBody>
      </p:sp>
    </p:spTree>
    <p:extLst>
      <p:ext uri="{BB962C8B-B14F-4D97-AF65-F5344CB8AC3E}">
        <p14:creationId xmlns:p14="http://schemas.microsoft.com/office/powerpoint/2010/main" val="658865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last several years telework has been a hot topic, and one that the Bureau of Labor Statistics and state labor market information offices have struggled to quantify. </a:t>
            </a:r>
          </a:p>
          <a:p>
            <a:endParaRPr lang="en-US" baseline="0" dirty="0" smtClean="0"/>
          </a:p>
          <a:p>
            <a:r>
              <a:rPr lang="en-US" baseline="0" dirty="0" smtClean="0"/>
              <a:t>The Census Bureau does provide some data on telework through its American Community Survey, looking at how many individuals telework in a week. </a:t>
            </a:r>
          </a:p>
          <a:p>
            <a:endParaRPr lang="en-US" baseline="0" dirty="0" smtClean="0"/>
          </a:p>
          <a:p>
            <a:r>
              <a:rPr lang="en-US" baseline="0" dirty="0" smtClean="0"/>
              <a:t>This comes from a relatively small sample and doesn’t differentiate people teleworking for Wyoming employers vs. out-of-state employers, but it does give us some ideas. </a:t>
            </a:r>
          </a:p>
          <a:p>
            <a:endParaRPr lang="en-US" baseline="0" dirty="0" smtClean="0"/>
          </a:p>
          <a:p>
            <a:r>
              <a:rPr lang="en-US" baseline="0" dirty="0" smtClean="0"/>
              <a:t>In 2024, females were more likely to work in occupations that allow them to telework than males. This is probably due in large part to the types of jobs worked in Wyoming, with a large number of males working in jobs that won’t allow them to telework in industries like construction and mining. </a:t>
            </a:r>
          </a:p>
          <a:p>
            <a:endParaRPr lang="en-US" baseline="0" dirty="0" smtClean="0"/>
          </a:p>
          <a:p>
            <a:r>
              <a:rPr lang="en-US" baseline="0" dirty="0" smtClean="0"/>
              <a:t>8% of all females working in Wyoming teleworked all of their hours, compared to 3.9% of males. </a:t>
            </a:r>
          </a:p>
          <a:p>
            <a:endParaRPr lang="en-US" baseline="0" dirty="0" smtClean="0"/>
          </a:p>
          <a:p>
            <a:r>
              <a:rPr lang="en-US" baseline="0" dirty="0" smtClean="0"/>
              <a:t>9.4% of females teleworked some of their hours, compared to 6.4% of males. </a:t>
            </a:r>
          </a:p>
          <a:p>
            <a:endParaRPr lang="en-US" baseline="0" dirty="0" smtClean="0"/>
          </a:p>
          <a:p>
            <a:r>
              <a:rPr lang="en-US" baseline="0" dirty="0" smtClean="0"/>
              <a:t>In total, 17.4% of females teleworked any amount of hours in a week, compared to 10.3% of males. </a:t>
            </a:r>
          </a:p>
        </p:txBody>
      </p:sp>
    </p:spTree>
    <p:extLst>
      <p:ext uri="{BB962C8B-B14F-4D97-AF65-F5344CB8AC3E}">
        <p14:creationId xmlns:p14="http://schemas.microsoft.com/office/powerpoint/2010/main" val="2026105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highest completed education by sex for Wyoming’s population. </a:t>
            </a:r>
          </a:p>
          <a:p>
            <a:endParaRPr lang="en-US" baseline="0" dirty="0" smtClean="0"/>
          </a:p>
          <a:p>
            <a:r>
              <a:rPr lang="en-US" baseline="0" dirty="0" smtClean="0"/>
              <a:t>24.8% of all females had a high school diploma (or equivalent) as their highest level of education, compared to 30.7% of males. </a:t>
            </a:r>
          </a:p>
          <a:p>
            <a:endParaRPr lang="en-US" baseline="0" dirty="0" smtClean="0"/>
          </a:p>
          <a:p>
            <a:r>
              <a:rPr lang="en-US" baseline="0" dirty="0" smtClean="0"/>
              <a:t>38.4% of females had an associate’s degree or some college, no degree, compared to 34.4% for males. </a:t>
            </a:r>
          </a:p>
          <a:p>
            <a:endParaRPr lang="en-US" baseline="0" dirty="0" smtClean="0"/>
          </a:p>
          <a:p>
            <a:r>
              <a:rPr lang="en-US" baseline="0" dirty="0" smtClean="0"/>
              <a:t>Finally, 31.5% of all females had a bachelor’s degree or higher, compared to 28.4% of males. </a:t>
            </a:r>
          </a:p>
          <a:p>
            <a:endParaRPr lang="en-US" baseline="0" dirty="0" smtClean="0"/>
          </a:p>
          <a:p>
            <a:r>
              <a:rPr lang="en-US" baseline="0" dirty="0" smtClean="0"/>
              <a:t>In general, females in Wyoming tended to have a higher level of education than males. </a:t>
            </a:r>
          </a:p>
        </p:txBody>
      </p:sp>
    </p:spTree>
    <p:extLst>
      <p:ext uri="{BB962C8B-B14F-4D97-AF65-F5344CB8AC3E}">
        <p14:creationId xmlns:p14="http://schemas.microsoft.com/office/powerpoint/2010/main" val="370681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percent of individuals at or below the poverty level in Wyoming in 2023. </a:t>
            </a:r>
          </a:p>
          <a:p>
            <a:endParaRPr lang="en-US" baseline="0" dirty="0" smtClean="0"/>
          </a:p>
          <a:p>
            <a:r>
              <a:rPr lang="en-US" baseline="0" dirty="0" smtClean="0"/>
              <a:t>For 2023, the Federal Poverty Guideline (FPL) in the contiguous U.S. was $14,580 for one person and $30,000 for a family of four.</a:t>
            </a:r>
          </a:p>
          <a:p>
            <a:endParaRPr lang="en-US" baseline="0" dirty="0" smtClean="0"/>
          </a:p>
          <a:p>
            <a:r>
              <a:rPr lang="en-US" baseline="0" dirty="0" smtClean="0"/>
              <a:t>A larger percentage of females tended to be at or below the poverty line than males. </a:t>
            </a:r>
          </a:p>
          <a:p>
            <a:endParaRPr lang="en-US" baseline="0" dirty="0" smtClean="0"/>
          </a:p>
          <a:p>
            <a:r>
              <a:rPr lang="en-US" baseline="0" dirty="0" smtClean="0"/>
              <a:t>For example, 12.5% of females were at or below the poverty line, compared to 11.9% of males. </a:t>
            </a:r>
          </a:p>
          <a:p>
            <a:endParaRPr lang="en-US" baseline="0" dirty="0" smtClean="0"/>
          </a:p>
          <a:p>
            <a:r>
              <a:rPr lang="en-US" baseline="0" dirty="0" smtClean="0"/>
              <a:t>When we increase that to 130% of the poverty level, the percentage of women increased to 17.0%, compared to 15.9% for males. </a:t>
            </a:r>
          </a:p>
          <a:p>
            <a:endParaRPr lang="en-US" baseline="0" dirty="0" smtClean="0"/>
          </a:p>
          <a:p>
            <a:r>
              <a:rPr lang="en-US" baseline="0" dirty="0" smtClean="0"/>
              <a:t>Finally, when we look at 160% of the poverty level, 21.8% of all females were at or below this level, compared to 20.4% of males. </a:t>
            </a:r>
          </a:p>
          <a:p>
            <a:endParaRPr lang="en-US" baseline="0" dirty="0" smtClean="0"/>
          </a:p>
          <a:p>
            <a:endParaRPr lang="en-US" baseline="0" dirty="0" smtClean="0"/>
          </a:p>
        </p:txBody>
      </p:sp>
    </p:spTree>
    <p:extLst>
      <p:ext uri="{BB962C8B-B14F-4D97-AF65-F5344CB8AC3E}">
        <p14:creationId xmlns:p14="http://schemas.microsoft.com/office/powerpoint/2010/main" val="444560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marL="457200" indent="-298450" eaLnBrk="1" hangingPunct="1">
              <a:buSzPts val="1100"/>
            </a:pPr>
            <a:r>
              <a:rPr lang="en-US" altLang="en-US" sz="1200" dirty="0" smtClean="0">
                <a:latin typeface="Arial" panose="020B0604020202020204" pitchFamily="34" charset="0"/>
                <a:cs typeface="Arial" panose="020B0604020202020204" pitchFamily="34" charset="0"/>
              </a:rPr>
              <a:t>I will move on to talking about Wyoming’s gender wage gap.</a:t>
            </a:r>
            <a:r>
              <a:rPr lang="en-US" altLang="en-US" sz="1200" baseline="0" dirty="0" smtClean="0">
                <a:latin typeface="Arial" panose="020B0604020202020204" pitchFamily="34" charset="0"/>
                <a:cs typeface="Arial" panose="020B0604020202020204" pitchFamily="34" charset="0"/>
              </a:rPr>
              <a:t>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01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Before I get into this part of the presentation, I want to temper some expectations. </a:t>
            </a:r>
          </a:p>
          <a:p>
            <a:endParaRPr lang="en-US" baseline="0" dirty="0" smtClean="0"/>
          </a:p>
          <a:p>
            <a:r>
              <a:rPr lang="en-US" baseline="0" dirty="0" smtClean="0"/>
              <a:t>R&amp;P has done a lot of work on the gender wage gap in Wyoming. We authored a very comprehensive publication in 2018 that included what is called a decomposition analysis, where we tried to help explain the factors that contribute to Wyoming’s gender wage gap. </a:t>
            </a:r>
          </a:p>
          <a:p>
            <a:endParaRPr lang="en-US" baseline="0" dirty="0" smtClean="0"/>
          </a:p>
          <a:p>
            <a:r>
              <a:rPr lang="en-US" baseline="0" dirty="0" smtClean="0"/>
              <a:t>These include things like industry of employment, type of job worked, number of hours worked, time with employer, education, and county of employment. </a:t>
            </a:r>
          </a:p>
          <a:p>
            <a:endParaRPr lang="en-US" baseline="0" dirty="0" smtClean="0"/>
          </a:p>
          <a:p>
            <a:r>
              <a:rPr lang="en-US" baseline="0" dirty="0" smtClean="0"/>
              <a:t>There are plenty of factors that are not statistical that are not appropriate for an agency like R&amp;P, such as marital status, family dynamics, and lack of child care. These are best left up to Wyoming’s leaders and policymakers. </a:t>
            </a:r>
          </a:p>
          <a:p>
            <a:endParaRPr lang="en-US" baseline="0" dirty="0" smtClean="0"/>
          </a:p>
          <a:p>
            <a:r>
              <a:rPr lang="en-US" baseline="0" dirty="0" smtClean="0"/>
              <a:t>So please keep in mind that at the end of the day, a purely statistical entity like R&amp;P isn’t the best option to answer these questions as to why this wage gap exists. </a:t>
            </a:r>
          </a:p>
        </p:txBody>
      </p:sp>
    </p:spTree>
    <p:extLst>
      <p:ext uri="{BB962C8B-B14F-4D97-AF65-F5344CB8AC3E}">
        <p14:creationId xmlns:p14="http://schemas.microsoft.com/office/powerpoint/2010/main" val="2586248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challenges we face in looking at the factors of the gender wage gap is that we have very little data at the occupational level. These data comes from wage records, which are generated from employers’ quarterly UI tax filings. Wyoming collects data on the industry that person works in, but not the occupation in which they work. The only two states that do collect occupational data are Alaska and Nebraska. </a:t>
            </a:r>
          </a:p>
          <a:p>
            <a:endParaRPr lang="en-US" baseline="0" dirty="0" smtClean="0"/>
          </a:p>
          <a:p>
            <a:r>
              <a:rPr lang="en-US" baseline="0" dirty="0" smtClean="0"/>
              <a:t>Without data at the occupational level, it’s difficult to determine if females working in one occupation are earning the same as males in that same occupation. </a:t>
            </a:r>
          </a:p>
          <a:p>
            <a:endParaRPr lang="en-US" baseline="0" dirty="0" smtClean="0"/>
          </a:p>
          <a:p>
            <a:r>
              <a:rPr lang="en-US" baseline="0" dirty="0" smtClean="0"/>
              <a:t>We do have some occupational data through some data-sharing agreements, but most of those are accomplished by linking wage records to licensed occupation files from state licensing boards. </a:t>
            </a:r>
          </a:p>
          <a:p>
            <a:endParaRPr lang="en-US" baseline="0" dirty="0" smtClean="0"/>
          </a:p>
          <a:p>
            <a:r>
              <a:rPr lang="en-US" baseline="0" dirty="0" smtClean="0"/>
              <a:t>The majority of those occupations are in industries like health care &amp; social assistance and educational services, and a larger proportion of the jobs in those industries tend to be worked by females. </a:t>
            </a:r>
          </a:p>
          <a:p>
            <a:pPr marL="158750" indent="0">
              <a:buNone/>
            </a:pPr>
            <a:endParaRPr lang="en-US" baseline="0" dirty="0" smtClean="0"/>
          </a:p>
        </p:txBody>
      </p:sp>
    </p:spTree>
    <p:extLst>
      <p:ext uri="{BB962C8B-B14F-4D97-AF65-F5344CB8AC3E}">
        <p14:creationId xmlns:p14="http://schemas.microsoft.com/office/powerpoint/2010/main" val="1583071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published our study in 2018, we were able to identify about 87,000 wage records that met the parameter of the study that we could use to compare wages, and that was from 2005 to 2017. That may sound like a lot, but keep in mind that there are generally around 300,000 wage records for each quarter. That’s 13 years with 4 quarters per year, or 52 quarters. Multiply that by 300,000 and we’re talking about more than 15 million total wage records during that time. </a:t>
            </a:r>
          </a:p>
          <a:p>
            <a:endParaRPr lang="en-US" baseline="0" dirty="0" smtClean="0"/>
          </a:p>
          <a:p>
            <a:r>
              <a:rPr lang="en-US" baseline="0" dirty="0" smtClean="0"/>
              <a:t>Basically about .5% of all wages records during that time met the criteria </a:t>
            </a:r>
          </a:p>
          <a:p>
            <a:endParaRPr lang="en-US" baseline="0" dirty="0" smtClean="0"/>
          </a:p>
          <a:p>
            <a:r>
              <a:rPr lang="en-US" baseline="0" dirty="0" smtClean="0"/>
              <a:t>We identified 228 different occupations for which we had at least 5 males and 5 females in the same occupation. Within those, we found 81 where the wages were significantly different. Within those 81, males earned significantly more in 76, and females earned significantly more in just 5. </a:t>
            </a:r>
          </a:p>
        </p:txBody>
      </p:sp>
    </p:spTree>
    <p:extLst>
      <p:ext uri="{BB962C8B-B14F-4D97-AF65-F5344CB8AC3E}">
        <p14:creationId xmlns:p14="http://schemas.microsoft.com/office/powerpoint/2010/main" val="27605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2024, the average annual</a:t>
            </a:r>
            <a:r>
              <a:rPr lang="en-US" baseline="0" dirty="0" smtClean="0"/>
              <a:t> wage in Wyoming for persons working any time during the year was $46,079. </a:t>
            </a:r>
          </a:p>
          <a:p>
            <a:endParaRPr lang="en-US" baseline="0" dirty="0" smtClean="0"/>
          </a:p>
          <a:p>
            <a:r>
              <a:rPr lang="en-US" baseline="0" dirty="0" smtClean="0"/>
              <a:t>Males earned considerably more at $60,320, while females earned less at $39,991. </a:t>
            </a:r>
          </a:p>
          <a:p>
            <a:endParaRPr lang="en-US" baseline="0" dirty="0" smtClean="0"/>
          </a:p>
          <a:p>
            <a:r>
              <a:rPr lang="en-US" baseline="0" dirty="0" smtClean="0"/>
              <a:t>Females earned 66.3% of what males earned, or 66.3 cents on the dollar. </a:t>
            </a:r>
          </a:p>
          <a:p>
            <a:endParaRPr lang="en-US" baseline="0" dirty="0" smtClean="0"/>
          </a:p>
          <a:p>
            <a:r>
              <a:rPr lang="en-US" baseline="0" dirty="0" smtClean="0"/>
              <a:t>There are a lot of factors that go into the wage gap, including the industries worked, the types of jobs worked, the number of hours worked, etc. </a:t>
            </a:r>
          </a:p>
          <a:p>
            <a:endParaRPr lang="en-US" baseline="0" dirty="0" smtClean="0"/>
          </a:p>
          <a:p>
            <a:endParaRPr lang="en-US" baseline="0" dirty="0" smtClean="0"/>
          </a:p>
        </p:txBody>
      </p:sp>
    </p:spTree>
    <p:extLst>
      <p:ext uri="{BB962C8B-B14F-4D97-AF65-F5344CB8AC3E}">
        <p14:creationId xmlns:p14="http://schemas.microsoft.com/office/powerpoint/2010/main" val="1585642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shows the average annual wage for persons working in Wyoming by sex from 2000 to 2024. </a:t>
            </a:r>
          </a:p>
          <a:p>
            <a:endParaRPr lang="en-US" baseline="0" dirty="0" smtClean="0"/>
          </a:p>
          <a:p>
            <a:r>
              <a:rPr lang="en-US" baseline="0" dirty="0" smtClean="0"/>
              <a:t>You can see that males have earned more than females in every year going back to 2000, especially during years of economic expansion, like 2006-2008. </a:t>
            </a:r>
          </a:p>
          <a:p>
            <a:endParaRPr lang="en-US" baseline="0" dirty="0" smtClean="0"/>
          </a:p>
          <a:p>
            <a:r>
              <a:rPr lang="en-US" baseline="0" dirty="0" smtClean="0"/>
              <a:t>Again when we look at those periods of economic downturn, males’ wages drop, while females’ wages do not. </a:t>
            </a:r>
          </a:p>
        </p:txBody>
      </p:sp>
    </p:spTree>
    <p:extLst>
      <p:ext uri="{BB962C8B-B14F-4D97-AF65-F5344CB8AC3E}">
        <p14:creationId xmlns:p14="http://schemas.microsoft.com/office/powerpoint/2010/main" val="426935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I’ve divided this presentation into three parts. </a:t>
            </a:r>
          </a:p>
          <a:p>
            <a:pPr eaLnBrk="1" hangingPunct="1">
              <a:buSzPts val="1100"/>
              <a:buFont typeface="Arial" panose="020B0604020202020204" pitchFamily="34" charset="0"/>
              <a:buChar char="●"/>
            </a:pPr>
            <a:endParaRPr lang="en-US" altLang="en-US" sz="120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dirty="0" smtClean="0">
                <a:latin typeface="Arial" panose="020B0604020202020204" pitchFamily="34" charset="0"/>
                <a:cs typeface="Arial" panose="020B0604020202020204" pitchFamily="34" charset="0"/>
              </a:rPr>
              <a:t>I’ll start</a:t>
            </a:r>
            <a:r>
              <a:rPr lang="en-US" altLang="en-US" sz="1200" baseline="0" dirty="0" smtClean="0">
                <a:latin typeface="Arial" panose="020B0604020202020204" pitchFamily="34" charset="0"/>
                <a:cs typeface="Arial" panose="020B0604020202020204" pitchFamily="34" charset="0"/>
              </a:rPr>
              <a:t> with an introduction </a:t>
            </a:r>
            <a:r>
              <a:rPr lang="en-US" altLang="en-US" sz="1200" dirty="0" smtClean="0">
                <a:latin typeface="Arial" panose="020B0604020202020204" pitchFamily="34" charset="0"/>
                <a:cs typeface="Arial" panose="020B0604020202020204" pitchFamily="34" charset="0"/>
              </a:rPr>
              <a:t>looking at as many different aspects</a:t>
            </a:r>
            <a:r>
              <a:rPr lang="en-US" altLang="en-US" sz="1200" baseline="0" dirty="0" smtClean="0">
                <a:latin typeface="Arial" panose="020B0604020202020204" pitchFamily="34" charset="0"/>
                <a:cs typeface="Arial" panose="020B0604020202020204" pitchFamily="34" charset="0"/>
              </a:rPr>
              <a:t> of women in Wyoming’s workforce as we have available.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The second will look at Wyoming’s gender wage gap. </a:t>
            </a:r>
          </a:p>
          <a:p>
            <a:pPr eaLnBrk="1" hangingPunct="1">
              <a:buSzPts val="1100"/>
              <a:buFont typeface="Arial" panose="020B0604020202020204" pitchFamily="34" charset="0"/>
              <a:buChar char="●"/>
            </a:pPr>
            <a:endParaRPr lang="en-US" altLang="en-US" sz="1200" baseline="0" dirty="0" smtClean="0">
              <a:latin typeface="Arial" panose="020B0604020202020204" pitchFamily="34" charset="0"/>
              <a:cs typeface="Arial" panose="020B0604020202020204" pitchFamily="34" charset="0"/>
            </a:endParaRPr>
          </a:p>
          <a:p>
            <a:pPr eaLnBrk="1" hangingPunct="1">
              <a:buSzPts val="1100"/>
              <a:buFont typeface="Arial" panose="020B0604020202020204" pitchFamily="34" charset="0"/>
              <a:buChar char="●"/>
            </a:pPr>
            <a:r>
              <a:rPr lang="en-US" altLang="en-US" sz="1200" baseline="0" dirty="0" smtClean="0">
                <a:latin typeface="Arial" panose="020B0604020202020204" pitchFamily="34" charset="0"/>
                <a:cs typeface="Arial" panose="020B0604020202020204" pitchFamily="34" charset="0"/>
              </a:rPr>
              <a:t>And finally, I’ll wrap up with a look at some recent trends.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902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 shows females’ wages as a percent of males’ wages from 2000 to 2024. </a:t>
            </a:r>
          </a:p>
          <a:p>
            <a:endParaRPr lang="en-US" baseline="0" dirty="0" smtClean="0"/>
          </a:p>
          <a:p>
            <a:r>
              <a:rPr lang="en-US" baseline="0" dirty="0" smtClean="0"/>
              <a:t>You can see it was below 60% or (60 cents on the dollar) from 2004 to 2008, when we really had that boom in natural resources &amp; mining. </a:t>
            </a:r>
          </a:p>
          <a:p>
            <a:endParaRPr lang="en-US" baseline="0" dirty="0" smtClean="0"/>
          </a:p>
          <a:p>
            <a:r>
              <a:rPr lang="en-US" baseline="0" dirty="0" smtClean="0"/>
              <a:t>You can see the trend of the wage gap narrowing (percentage increasing) during periods of economic downturn. When we lose a large number of high-paying mining jobs, the wage gap narrows. </a:t>
            </a:r>
          </a:p>
          <a:p>
            <a:endParaRPr lang="en-US" baseline="0" dirty="0" smtClean="0"/>
          </a:p>
          <a:p>
            <a:r>
              <a:rPr lang="en-US" baseline="0" dirty="0" smtClean="0"/>
              <a:t>We have seen an increase since 2019, usually at about 66 cents on the dollar. That’s not necessarily because wages for females have increased, but because we’ve continued to shed high-paying mining jobs that are typically worked by males. </a:t>
            </a:r>
          </a:p>
        </p:txBody>
      </p:sp>
    </p:spTree>
    <p:extLst>
      <p:ext uri="{BB962C8B-B14F-4D97-AF65-F5344CB8AC3E}">
        <p14:creationId xmlns:p14="http://schemas.microsoft.com/office/powerpoint/2010/main" val="1898555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graph shows females’ wages as a percent of males’ wages by industry in 2024. </a:t>
            </a:r>
          </a:p>
          <a:p>
            <a:endParaRPr lang="en-US" baseline="0" dirty="0" smtClean="0"/>
          </a:p>
          <a:p>
            <a:r>
              <a:rPr lang="en-US" baseline="0" dirty="0" smtClean="0"/>
              <a:t>Once again, the overall gender wage gap was 66.3 cents on the dollar, which is the very last bar in this graph. </a:t>
            </a:r>
          </a:p>
          <a:p>
            <a:endParaRPr lang="en-US" baseline="0" dirty="0" smtClean="0"/>
          </a:p>
          <a:p>
            <a:r>
              <a:rPr lang="en-US" baseline="0" dirty="0" smtClean="0"/>
              <a:t>Industries with narrower wage gaps included public administration (84.4), leisure &amp; hospitality (82.6), educational services (82.0), and construction (79.1). </a:t>
            </a:r>
          </a:p>
          <a:p>
            <a:endParaRPr lang="en-US" baseline="0" dirty="0" smtClean="0"/>
          </a:p>
          <a:p>
            <a:r>
              <a:rPr lang="en-US" baseline="0" dirty="0" smtClean="0"/>
              <a:t>The wage gap was widest in health care &amp; social assistance (54.5) and manufacturing (58.3). </a:t>
            </a:r>
          </a:p>
        </p:txBody>
      </p:sp>
    </p:spTree>
    <p:extLst>
      <p:ext uri="{BB962C8B-B14F-4D97-AF65-F5344CB8AC3E}">
        <p14:creationId xmlns:p14="http://schemas.microsoft.com/office/powerpoint/2010/main" val="3877128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Females have seen some gains in most industries. This chart shows the 5 industries with the greatest narrowing of the gender wage gap from 2000 to 2024. </a:t>
            </a:r>
          </a:p>
          <a:p>
            <a:endParaRPr lang="en-US" baseline="0" dirty="0" smtClean="0"/>
          </a:p>
          <a:p>
            <a:r>
              <a:rPr lang="en-US" baseline="0" dirty="0" smtClean="0"/>
              <a:t>In construction, females’ wages as a percentage of males’ wages increased from 63.8% to 79.1%; however, it’s important to note that females made up just 8% of all persons working in construction in 2024, so this increase didn’t affect many people. </a:t>
            </a:r>
          </a:p>
          <a:p>
            <a:endParaRPr lang="en-US" baseline="0" dirty="0" smtClean="0"/>
          </a:p>
          <a:p>
            <a:r>
              <a:rPr lang="en-US" baseline="0" dirty="0" smtClean="0"/>
              <a:t>In retail trade we saw a change from 58.7% to 71.8%; but this is typically an industry with low wages, so the narrowing of the wage gap may not mean a whole lot. </a:t>
            </a:r>
          </a:p>
          <a:p>
            <a:endParaRPr lang="en-US" baseline="0" dirty="0" smtClean="0"/>
          </a:p>
          <a:p>
            <a:r>
              <a:rPr lang="en-US" baseline="0" dirty="0" smtClean="0"/>
              <a:t>The next 3 industries are pretty interesting. In financial activities we saw a change from 49.1% to 60.4%. This is an industry where females typically make up a larger percent of the workforce than males. This industry is a combination of finance &amp; insurance and real estate &amp; rental &amp; leasing. </a:t>
            </a:r>
          </a:p>
          <a:p>
            <a:endParaRPr lang="en-US" baseline="0" dirty="0" smtClean="0"/>
          </a:p>
          <a:p>
            <a:r>
              <a:rPr lang="en-US" baseline="0" dirty="0" smtClean="0"/>
              <a:t>In professional &amp; business services there was a change from 57.7% to 70.4%, and this is also an industry where we’ve seen more and more females working in recent years. I’ll talk about this again in a bit when I get to recent trends. </a:t>
            </a:r>
          </a:p>
          <a:p>
            <a:endParaRPr lang="en-US" baseline="0" dirty="0" smtClean="0"/>
          </a:p>
          <a:p>
            <a:r>
              <a:rPr lang="en-US" baseline="0" dirty="0" smtClean="0"/>
              <a:t>And finally, females’ wages as percent of males’ wages in public administration increased from 73.4% to 84.4%. This is an industry with a lot of relatively higher paying jobs, many of which require a postsecondary education. </a:t>
            </a:r>
          </a:p>
        </p:txBody>
      </p:sp>
    </p:spTree>
    <p:extLst>
      <p:ext uri="{BB962C8B-B14F-4D97-AF65-F5344CB8AC3E}">
        <p14:creationId xmlns:p14="http://schemas.microsoft.com/office/powerpoint/2010/main" val="3981437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gender wage gap generally widens with age. </a:t>
            </a:r>
          </a:p>
          <a:p>
            <a:endParaRPr lang="en-US" baseline="0" dirty="0" smtClean="0"/>
          </a:p>
          <a:p>
            <a:r>
              <a:rPr lang="en-US" baseline="0" dirty="0" smtClean="0"/>
              <a:t>Again, overall, females earned 66.3% of males’ earnings in 2024. </a:t>
            </a:r>
          </a:p>
          <a:p>
            <a:endParaRPr lang="en-US" baseline="0" dirty="0" smtClean="0"/>
          </a:p>
          <a:p>
            <a:r>
              <a:rPr lang="en-US" baseline="0" dirty="0" smtClean="0"/>
              <a:t>The wage gap was narrowest for those under 20 at 78.8%. This is because both males and females are entering the workforce and have low earnings. </a:t>
            </a:r>
          </a:p>
          <a:p>
            <a:endParaRPr lang="en-US" baseline="0" dirty="0" smtClean="0"/>
          </a:p>
          <a:p>
            <a:r>
              <a:rPr lang="en-US" baseline="0" dirty="0" smtClean="0"/>
              <a:t>The 20-24 age group is a little different, but after that we see a trend. </a:t>
            </a:r>
          </a:p>
          <a:p>
            <a:endParaRPr lang="en-US" baseline="0" dirty="0" smtClean="0"/>
          </a:p>
          <a:p>
            <a:r>
              <a:rPr lang="en-US" baseline="0" dirty="0" smtClean="0"/>
              <a:t>The wage gap widens from 71.7% for those 25-34 to 67.4% for 35-44, 65.5% for those 45-54, 64.0% for those 55-64, and 58.3% for those 65 and older. </a:t>
            </a:r>
          </a:p>
        </p:txBody>
      </p:sp>
    </p:spTree>
    <p:extLst>
      <p:ext uri="{BB962C8B-B14F-4D97-AF65-F5344CB8AC3E}">
        <p14:creationId xmlns:p14="http://schemas.microsoft.com/office/powerpoint/2010/main" val="1885247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gender wage gap, as I’m sure you can guess, also varies by county, and there are a lot of factors that go into that. </a:t>
            </a:r>
          </a:p>
          <a:p>
            <a:endParaRPr lang="en-US" baseline="0" dirty="0" smtClean="0"/>
          </a:p>
          <a:p>
            <a:r>
              <a:rPr lang="en-US" baseline="0" dirty="0" smtClean="0"/>
              <a:t>The counties in white here have a wider wage gap, as females’ wages are fewer cents on the dollar. A lot of those counties are ones where mining-related jobs make up a relatively large proportion of total employment. Those are often higher-paying jobs that are typically worked by males, such as Campbell and Sweetwater. </a:t>
            </a:r>
          </a:p>
          <a:p>
            <a:endParaRPr lang="en-US" baseline="0" dirty="0" smtClean="0"/>
          </a:p>
          <a:p>
            <a:r>
              <a:rPr lang="en-US" baseline="0" dirty="0" smtClean="0"/>
              <a:t>The counties in black have narrower wage gaps, and there are several reasons for that. </a:t>
            </a:r>
          </a:p>
          <a:p>
            <a:endParaRPr lang="en-US" baseline="0" dirty="0" smtClean="0"/>
          </a:p>
          <a:p>
            <a:r>
              <a:rPr lang="en-US" baseline="0" dirty="0" smtClean="0"/>
              <a:t>For example, females earned more than 75% of males’ wages in Albany and Laramie County. These counties have large numbers of jobs in public administration and educational services, two industries with higher-paying jobs that require postsecondary education and are often worked by females. </a:t>
            </a:r>
          </a:p>
          <a:p>
            <a:endParaRPr lang="en-US" baseline="0" dirty="0" smtClean="0"/>
          </a:p>
          <a:p>
            <a:endParaRPr lang="en-US" baseline="0" dirty="0" smtClean="0"/>
          </a:p>
        </p:txBody>
      </p:sp>
    </p:spTree>
    <p:extLst>
      <p:ext uri="{BB962C8B-B14F-4D97-AF65-F5344CB8AC3E}">
        <p14:creationId xmlns:p14="http://schemas.microsoft.com/office/powerpoint/2010/main" val="1344724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we look at the gender wage gap by state, Wyoming has one of the widest, along with nearby states like Idaho and Utah; these states are colored white. In this graph, the darker the color, the narrower the wage gap </a:t>
            </a:r>
          </a:p>
          <a:p>
            <a:endParaRPr lang="en-US" baseline="0" dirty="0" smtClean="0"/>
          </a:p>
          <a:p>
            <a:r>
              <a:rPr lang="en-US" baseline="0" dirty="0" smtClean="0"/>
              <a:t>Many of the states with the narrowest wage gap were in the northeast, such as Maine, Vermont, and New York. </a:t>
            </a:r>
          </a:p>
        </p:txBody>
      </p:sp>
    </p:spTree>
    <p:extLst>
      <p:ext uri="{BB962C8B-B14F-4D97-AF65-F5344CB8AC3E}">
        <p14:creationId xmlns:p14="http://schemas.microsoft.com/office/powerpoint/2010/main" val="3690737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marL="457200" indent="-298450" eaLnBrk="1" hangingPunct="1">
              <a:buSzPts val="1100"/>
            </a:pPr>
            <a:r>
              <a:rPr lang="en-US" altLang="en-US" sz="1200" dirty="0" smtClean="0">
                <a:latin typeface="Arial" panose="020B0604020202020204" pitchFamily="34" charset="0"/>
                <a:cs typeface="Arial" panose="020B0604020202020204" pitchFamily="34" charset="0"/>
              </a:rPr>
              <a:t>Finally, I will wrap up by looking at some recent trends</a:t>
            </a:r>
            <a:r>
              <a:rPr lang="en-US" altLang="en-US" sz="1200" baseline="0" dirty="0" smtClean="0">
                <a:latin typeface="Arial" panose="020B0604020202020204" pitchFamily="34" charset="0"/>
                <a:cs typeface="Arial" panose="020B0604020202020204" pitchFamily="34" charset="0"/>
              </a:rPr>
              <a:t> that we have identified.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56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recent years, we’ve seen an increase in females across a few age groups where we saw a decrease or a smaller increase in males. </a:t>
            </a:r>
          </a:p>
          <a:p>
            <a:endParaRPr lang="en-US" baseline="0" dirty="0" smtClean="0"/>
          </a:p>
          <a:p>
            <a:r>
              <a:rPr lang="en-US" baseline="0" dirty="0" smtClean="0"/>
              <a:t>For this example, I looked at the change from 2019 to 2023. </a:t>
            </a:r>
          </a:p>
          <a:p>
            <a:endParaRPr lang="en-US" baseline="0" dirty="0" smtClean="0"/>
          </a:p>
          <a:p>
            <a:r>
              <a:rPr lang="en-US" baseline="0" dirty="0" smtClean="0"/>
              <a:t>Looking at younger workers (under 20), the number of females working in Wyoming increased by 1,247 individuals, compared to 849 males. </a:t>
            </a:r>
          </a:p>
          <a:p>
            <a:endParaRPr lang="en-US" baseline="0" dirty="0" smtClean="0"/>
          </a:p>
          <a:p>
            <a:r>
              <a:rPr lang="en-US" baseline="0" dirty="0" smtClean="0"/>
              <a:t>We also saw modest increases in females working in the 35-44 and 45-54 age groups, and both of those age groups saw more substantial decreases in the number of males working. </a:t>
            </a:r>
          </a:p>
          <a:p>
            <a:endParaRPr lang="en-US" baseline="0" dirty="0" smtClean="0"/>
          </a:p>
          <a:p>
            <a:r>
              <a:rPr lang="en-US" baseline="0" dirty="0" smtClean="0"/>
              <a:t>Finally when we look at the 65 and older age group, we saw an increase of 496 females compared to 420 males. </a:t>
            </a:r>
          </a:p>
          <a:p>
            <a:endParaRPr lang="en-US" baseline="0" dirty="0" smtClean="0"/>
          </a:p>
          <a:p>
            <a:r>
              <a:rPr lang="en-US" baseline="0" dirty="0" smtClean="0"/>
              <a:t>You’ll also notice we saw a much greater decrease in males working in the 25-34 and 55-64 age groups. </a:t>
            </a:r>
          </a:p>
        </p:txBody>
      </p:sp>
    </p:spTree>
    <p:extLst>
      <p:ext uri="{BB962C8B-B14F-4D97-AF65-F5344CB8AC3E}">
        <p14:creationId xmlns:p14="http://schemas.microsoft.com/office/powerpoint/2010/main" val="1371455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Looking at the increase in youth working in Wyoming, you can see there is a pretty similar number of females and males. </a:t>
            </a:r>
          </a:p>
          <a:p>
            <a:endParaRPr lang="en-US" baseline="0" dirty="0" smtClean="0"/>
          </a:p>
          <a:p>
            <a:r>
              <a:rPr lang="en-US" baseline="0" dirty="0" smtClean="0"/>
              <a:t>But over the last few years, we have seen a greater increase in young females than young males working in Wyoming. </a:t>
            </a:r>
          </a:p>
        </p:txBody>
      </p:sp>
    </p:spTree>
    <p:extLst>
      <p:ext uri="{BB962C8B-B14F-4D97-AF65-F5344CB8AC3E}">
        <p14:creationId xmlns:p14="http://schemas.microsoft.com/office/powerpoint/2010/main" val="4037514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fact if we go back to 2000, we can see that prior to the 2009/10 economic downturn (and national great recession), young males made up a larger number of youth working in Wyoming than young females. </a:t>
            </a:r>
          </a:p>
          <a:p>
            <a:endParaRPr lang="en-US" baseline="0" dirty="0" smtClean="0"/>
          </a:p>
          <a:p>
            <a:r>
              <a:rPr lang="en-US" baseline="0" dirty="0" smtClean="0"/>
              <a:t>But since then, the number of young females and males has been pretty close. </a:t>
            </a:r>
          </a:p>
        </p:txBody>
      </p:sp>
    </p:spTree>
    <p:extLst>
      <p:ext uri="{BB962C8B-B14F-4D97-AF65-F5344CB8AC3E}">
        <p14:creationId xmlns:p14="http://schemas.microsoft.com/office/powerpoint/2010/main" val="50955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a:headEnd/>
            <a:tailEnd/>
          </a:ln>
        </p:spPr>
      </p:sp>
      <p:sp>
        <p:nvSpPr>
          <p:cNvPr id="68611" name="Notes Placeholder 2"/>
          <p:cNvSpPr txBox="1">
            <a:spLocks noGrp="1"/>
          </p:cNvSpPr>
          <p:nvPr>
            <p:ph type="body" idx="1"/>
          </p:nvPr>
        </p:nvSpPr>
        <p:spPr>
          <a:ln/>
        </p:spPr>
        <p:txBody>
          <a:bodyPr/>
          <a:lstStyle/>
          <a:p>
            <a:pPr marL="158750" indent="0" eaLnBrk="1" hangingPunct="1">
              <a:buSzPts val="1100"/>
              <a:buFont typeface="Arial" panose="020B0604020202020204" pitchFamily="34" charset="0"/>
              <a:buNone/>
            </a:pPr>
            <a:r>
              <a:rPr lang="en-US" altLang="en-US" sz="1200" dirty="0" smtClean="0">
                <a:latin typeface="Arial" panose="020B0604020202020204" pitchFamily="34" charset="0"/>
                <a:cs typeface="Arial" panose="020B0604020202020204" pitchFamily="34" charset="0"/>
              </a:rPr>
              <a:t>I</a:t>
            </a:r>
            <a:r>
              <a:rPr lang="en-US" altLang="en-US" sz="1200" baseline="0" dirty="0" smtClean="0">
                <a:latin typeface="Arial" panose="020B0604020202020204" pitchFamily="34" charset="0"/>
                <a:cs typeface="Arial" panose="020B0604020202020204" pitchFamily="34" charset="0"/>
              </a:rPr>
              <a:t> will start things off with an introduction, presenting a wide overview of women in Wyoming’s workforce. </a:t>
            </a:r>
            <a:endParaRPr lang="en-US" alt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762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Breaking down that increase of young females working from 2019 to 2023 by industry, the greatest increases were seen in: </a:t>
            </a:r>
          </a:p>
          <a:p>
            <a:endParaRPr lang="en-US" baseline="0" dirty="0" smtClean="0"/>
          </a:p>
          <a:p>
            <a:r>
              <a:rPr lang="en-US" baseline="0" dirty="0" smtClean="0"/>
              <a:t>Leisure &amp; hospitality, with 633 more young females, or 12.5%</a:t>
            </a:r>
          </a:p>
          <a:p>
            <a:endParaRPr lang="en-US" baseline="0" dirty="0" smtClean="0"/>
          </a:p>
          <a:p>
            <a:r>
              <a:rPr lang="en-US" baseline="0" dirty="0" smtClean="0"/>
              <a:t>Retail trade, 237, or 10.8%</a:t>
            </a:r>
          </a:p>
          <a:p>
            <a:endParaRPr lang="en-US" baseline="0" dirty="0" smtClean="0"/>
          </a:p>
          <a:p>
            <a:r>
              <a:rPr lang="en-US" baseline="0" dirty="0" smtClean="0"/>
              <a:t>Health care &amp; social assistance, 192, 18.3%</a:t>
            </a:r>
          </a:p>
        </p:txBody>
      </p:sp>
    </p:spTree>
    <p:extLst>
      <p:ext uri="{BB962C8B-B14F-4D97-AF65-F5344CB8AC3E}">
        <p14:creationId xmlns:p14="http://schemas.microsoft.com/office/powerpoint/2010/main" val="865809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Six counties had an increase of at least 100 females younger than 20 from 2019 to 2023 working in Wyoming, including:</a:t>
            </a:r>
          </a:p>
          <a:p>
            <a:endParaRPr lang="en-US" baseline="0" dirty="0" smtClean="0"/>
          </a:p>
          <a:p>
            <a:r>
              <a:rPr lang="en-US" baseline="0" dirty="0" smtClean="0"/>
              <a:t>Campbell County, with 249 more young females, or 26.5%</a:t>
            </a:r>
          </a:p>
          <a:p>
            <a:r>
              <a:rPr lang="en-US" baseline="0" dirty="0" smtClean="0"/>
              <a:t>Fremont, with 130, or 20.6%</a:t>
            </a:r>
          </a:p>
          <a:p>
            <a:r>
              <a:rPr lang="en-US" baseline="0" dirty="0" smtClean="0"/>
              <a:t>Sheridan, 120, or 21.0%</a:t>
            </a:r>
          </a:p>
          <a:p>
            <a:r>
              <a:rPr lang="en-US" baseline="0" dirty="0" smtClean="0"/>
              <a:t>Park, 115, 19.8%</a:t>
            </a:r>
          </a:p>
          <a:p>
            <a:r>
              <a:rPr lang="en-US" baseline="0" dirty="0" smtClean="0"/>
              <a:t>Laramie, 107, 5.5%</a:t>
            </a:r>
          </a:p>
          <a:p>
            <a:r>
              <a:rPr lang="en-US" baseline="0" dirty="0" smtClean="0"/>
              <a:t>Lincoln, 103, 27.6%</a:t>
            </a:r>
          </a:p>
        </p:txBody>
      </p:sp>
    </p:spTree>
    <p:extLst>
      <p:ext uri="{BB962C8B-B14F-4D97-AF65-F5344CB8AC3E}">
        <p14:creationId xmlns:p14="http://schemas.microsoft.com/office/powerpoint/2010/main" val="2070816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t>One of the most interesting trends I noticed was the increase in females working in the industry titled professional &amp; business services from 2019 to 2023. </a:t>
            </a:r>
          </a:p>
          <a:p>
            <a:endParaRPr lang="en-US" baseline="0" dirty="0" smtClean="0"/>
          </a:p>
          <a:p>
            <a:r>
              <a:rPr lang="en-US" baseline="0" dirty="0" smtClean="0"/>
              <a:t>So what exactly is professional &amp; business services? While some industry titles are self-explanatory, like mining, construction, or health care, this one is a little different. </a:t>
            </a:r>
          </a:p>
          <a:p>
            <a:endParaRPr lang="en-US" baseline="0" dirty="0" smtClean="0"/>
          </a:p>
          <a:p>
            <a:r>
              <a:rPr lang="en-US" baseline="0" dirty="0" smtClean="0"/>
              <a:t>Professional &amp; business services is a </a:t>
            </a:r>
            <a:r>
              <a:rPr lang="en-US" baseline="0" dirty="0" err="1" smtClean="0"/>
              <a:t>supersector</a:t>
            </a:r>
            <a:r>
              <a:rPr lang="en-US" baseline="0" dirty="0" smtClean="0"/>
              <a:t> made up of three sectors:</a:t>
            </a:r>
          </a:p>
          <a:p>
            <a:endParaRPr lang="en-US" baseline="0" dirty="0" smtClean="0"/>
          </a:p>
          <a:p>
            <a:r>
              <a:rPr lang="en-US" baseline="0" dirty="0" smtClean="0"/>
              <a:t>Professional &amp; technical services</a:t>
            </a:r>
          </a:p>
          <a:p>
            <a:endParaRPr lang="en-US" baseline="0" dirty="0" smtClean="0"/>
          </a:p>
          <a:p>
            <a:r>
              <a:rPr lang="en-US" baseline="0" dirty="0" smtClean="0"/>
              <a:t>Management of companies &amp; enterprises</a:t>
            </a:r>
          </a:p>
          <a:p>
            <a:endParaRPr lang="en-US" baseline="0" dirty="0" smtClean="0"/>
          </a:p>
          <a:p>
            <a:r>
              <a:rPr lang="en-US" baseline="0" dirty="0" smtClean="0"/>
              <a:t>Administrative &amp; waste services</a:t>
            </a:r>
          </a:p>
          <a:p>
            <a:endParaRPr lang="en-US" baseline="0" dirty="0" smtClean="0"/>
          </a:p>
          <a:p>
            <a:r>
              <a:rPr lang="en-US" baseline="0" dirty="0" smtClean="0"/>
              <a:t>So what does all that mean? This industry </a:t>
            </a:r>
            <a:r>
              <a:rPr lang="en-US" baseline="0" dirty="0" err="1" smtClean="0"/>
              <a:t>supersector</a:t>
            </a:r>
            <a:r>
              <a:rPr lang="en-US" baseline="0" dirty="0" smtClean="0"/>
              <a:t> includes businesses involved in things like temporary employment staffing, computer systems designs, legal services, architectural &amp; engineering services, and a whole lot more. </a:t>
            </a:r>
          </a:p>
          <a:p>
            <a:endParaRPr lang="en-US" baseline="0" dirty="0" smtClean="0"/>
          </a:p>
        </p:txBody>
      </p:sp>
    </p:spTree>
    <p:extLst>
      <p:ext uri="{BB962C8B-B14F-4D97-AF65-F5344CB8AC3E}">
        <p14:creationId xmlns:p14="http://schemas.microsoft.com/office/powerpoint/2010/main" val="3232821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see by the blue line at the bottom that we’ve seen a pretty consistent increase females working in this industry over the last few years. </a:t>
            </a:r>
          </a:p>
          <a:p>
            <a:endParaRPr lang="en-US" baseline="0" dirty="0" smtClean="0"/>
          </a:p>
          <a:p>
            <a:r>
              <a:rPr lang="en-US" baseline="0" dirty="0" smtClean="0"/>
              <a:t>From 2019 to 2023, the number of females working in professional &amp; business services increased by 1,161, or 11.1%. </a:t>
            </a:r>
          </a:p>
          <a:p>
            <a:endParaRPr lang="en-US" baseline="0" dirty="0" smtClean="0"/>
          </a:p>
          <a:p>
            <a:r>
              <a:rPr lang="en-US" baseline="0" dirty="0" smtClean="0"/>
              <a:t>In contrast, the number of males working increased by 358, or 2.6%. </a:t>
            </a:r>
          </a:p>
        </p:txBody>
      </p:sp>
    </p:spTree>
    <p:extLst>
      <p:ext uri="{BB962C8B-B14F-4D97-AF65-F5344CB8AC3E}">
        <p14:creationId xmlns:p14="http://schemas.microsoft.com/office/powerpoint/2010/main" val="1361588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that I will go ahead and wrap up the presentation. </a:t>
            </a:r>
          </a:p>
          <a:p>
            <a:endParaRPr lang="en-US" dirty="0" smtClean="0"/>
          </a:p>
          <a:p>
            <a:r>
              <a:rPr lang="en-US" dirty="0" smtClean="0"/>
              <a:t>Thank you for inviting</a:t>
            </a:r>
            <a:r>
              <a:rPr lang="en-US" baseline="0" dirty="0" smtClean="0"/>
              <a:t> me to speak here today. </a:t>
            </a:r>
          </a:p>
          <a:p>
            <a:endParaRPr lang="en-US" baseline="0" dirty="0" smtClean="0"/>
          </a:p>
          <a:p>
            <a:r>
              <a:rPr lang="en-US" baseline="0" dirty="0" smtClean="0"/>
              <a:t>If you have any questions or need any assistance finding particular data, please feel free to reach out to me. My phone number and email address are provided on this slide, along with our physical address and website. </a:t>
            </a:r>
            <a:endParaRPr lang="en-US" dirty="0"/>
          </a:p>
        </p:txBody>
      </p:sp>
    </p:spTree>
    <p:extLst>
      <p:ext uri="{BB962C8B-B14F-4D97-AF65-F5344CB8AC3E}">
        <p14:creationId xmlns:p14="http://schemas.microsoft.com/office/powerpoint/2010/main" val="61978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we’ll look at 2024 population estimates for Wyoming from the U.S.</a:t>
            </a:r>
            <a:r>
              <a:rPr lang="en-US" baseline="0" dirty="0" smtClean="0"/>
              <a:t> Census Bureau. </a:t>
            </a:r>
          </a:p>
          <a:p>
            <a:endParaRPr lang="en-US" baseline="0" dirty="0" smtClean="0"/>
          </a:p>
          <a:p>
            <a:r>
              <a:rPr lang="en-US" baseline="0" dirty="0" smtClean="0"/>
              <a:t>There were an estimated 287,054 females living in Wyoming in 2024, a little bit lower than the estimated 300,564 males. </a:t>
            </a:r>
          </a:p>
          <a:p>
            <a:endParaRPr lang="en-US" baseline="0" dirty="0" smtClean="0"/>
          </a:p>
          <a:p>
            <a:r>
              <a:rPr lang="en-US" baseline="0" dirty="0" smtClean="0"/>
              <a:t>Females made up 48.9% of the population, while males made up 51.1%. </a:t>
            </a:r>
          </a:p>
          <a:p>
            <a:endParaRPr lang="en-US" baseline="0" dirty="0" smtClean="0"/>
          </a:p>
          <a:p>
            <a:r>
              <a:rPr lang="en-US" baseline="0" dirty="0" smtClean="0"/>
              <a:t>On average, females were a little bit older than males. The average age was 40.4 for females and 39.4 for males. </a:t>
            </a:r>
          </a:p>
        </p:txBody>
      </p:sp>
    </p:spTree>
    <p:extLst>
      <p:ext uri="{BB962C8B-B14F-4D97-AF65-F5344CB8AC3E}">
        <p14:creationId xmlns:p14="http://schemas.microsoft.com/office/powerpoint/2010/main" val="13038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population estimates dating back to 2000, females and males have historically accounted for similar</a:t>
            </a:r>
            <a:r>
              <a:rPr lang="en-US" baseline="0" dirty="0" smtClean="0"/>
              <a:t> proportions of the population as they did in 2024. </a:t>
            </a:r>
          </a:p>
          <a:p>
            <a:endParaRPr lang="en-US" baseline="0" dirty="0" smtClean="0"/>
          </a:p>
          <a:p>
            <a:r>
              <a:rPr lang="en-US" baseline="0" dirty="0" smtClean="0"/>
              <a:t>Wyoming’s population grew pretty consistently from 2000 to 2015, but then saw a little bit of a consistent decrease from 2015 to 2019, especially among males. You can see this in the second shaded box. </a:t>
            </a:r>
          </a:p>
          <a:p>
            <a:endParaRPr lang="en-US" baseline="0" dirty="0" smtClean="0"/>
          </a:p>
          <a:p>
            <a:r>
              <a:rPr lang="en-US" baseline="0" dirty="0" smtClean="0"/>
              <a:t>This is likely due to the state of the economy at the time. In 2015 and 2016, Wyoming lost a lot of jobs in natural resources &amp; mining, particularly in coal mining. During those years, all of our surrounding states saw pretty substantial economic growth. So it seems likely that individuals who lost their jobs in Wyoming were able to pick up and move and find employment in one of our surrounding states. </a:t>
            </a:r>
          </a:p>
          <a:p>
            <a:endParaRPr lang="en-US" baseline="0" dirty="0" smtClean="0"/>
          </a:p>
          <a:p>
            <a:r>
              <a:rPr lang="en-US" baseline="0" dirty="0" smtClean="0"/>
              <a:t>It’s interesting to note that we saw an increase in the male population from 2019 to 2020, while the female population declined slightly. But since then we’ve seen steady, consistent growth for both males and females. </a:t>
            </a:r>
          </a:p>
        </p:txBody>
      </p:sp>
    </p:spTree>
    <p:extLst>
      <p:ext uri="{BB962C8B-B14F-4D97-AF65-F5344CB8AC3E}">
        <p14:creationId xmlns:p14="http://schemas.microsoft.com/office/powerpoint/2010/main" val="80056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quick before we go any further, I want to talk</a:t>
            </a:r>
            <a:r>
              <a:rPr lang="en-US" baseline="0" dirty="0" smtClean="0"/>
              <a:t> about economic downturns in Wyoming, which you will see on several slides throughout this presentation. </a:t>
            </a:r>
            <a:endParaRPr lang="en-US" dirty="0" smtClean="0"/>
          </a:p>
          <a:p>
            <a:endParaRPr lang="en-US" dirty="0" smtClean="0"/>
          </a:p>
          <a:p>
            <a:r>
              <a:rPr lang="en-US" baseline="0" dirty="0" smtClean="0"/>
              <a:t>I’ll go ahead and explain what we mean by economic downturn and give some context. </a:t>
            </a:r>
          </a:p>
          <a:p>
            <a:endParaRPr lang="en-US" baseline="0" dirty="0" smtClean="0"/>
          </a:p>
          <a:p>
            <a:r>
              <a:rPr lang="en-US" baseline="0" dirty="0" smtClean="0"/>
              <a:t>We define an economic downturn as at least two consecutive quarters of over-the-year decreases in both average monthly employment and total wages based on data from the Quarterly Census of Employment and Wages, or QCEW. </a:t>
            </a:r>
          </a:p>
          <a:p>
            <a:endParaRPr lang="en-US" baseline="0" dirty="0" smtClean="0"/>
          </a:p>
          <a:p>
            <a:r>
              <a:rPr lang="en-US" baseline="0" dirty="0" smtClean="0"/>
              <a:t>Many of the figures in this presentation have three shaded areas, and each of those represents an economic downturn. </a:t>
            </a:r>
          </a:p>
          <a:p>
            <a:endParaRPr lang="en-US" baseline="0" dirty="0" smtClean="0"/>
          </a:p>
          <a:p>
            <a:r>
              <a:rPr lang="en-US" baseline="0" dirty="0" smtClean="0"/>
              <a:t>Wyoming has had three economic downturns over the last 15 years or so.  Each downturn had its own unique characteristics, but all three were also preceded by declining energy prices. </a:t>
            </a:r>
          </a:p>
        </p:txBody>
      </p:sp>
    </p:spTree>
    <p:extLst>
      <p:ext uri="{BB962C8B-B14F-4D97-AF65-F5344CB8AC3E}">
        <p14:creationId xmlns:p14="http://schemas.microsoft.com/office/powerpoint/2010/main" val="2955130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of these downturns lasted from first quarter 2009 to first quarter 2010 and coincided with the national great recession. </a:t>
            </a:r>
          </a:p>
          <a:p>
            <a:endParaRPr lang="en-US" baseline="0" dirty="0" smtClean="0"/>
          </a:p>
        </p:txBody>
      </p:sp>
    </p:spTree>
    <p:extLst>
      <p:ext uri="{BB962C8B-B14F-4D97-AF65-F5344CB8AC3E}">
        <p14:creationId xmlns:p14="http://schemas.microsoft.com/office/powerpoint/2010/main" val="288285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downturn was really driven by substantial job losses in coal mining and the oil &amp; gas sectors, and affected Wyoming much more than other states. It lasted from second quarter 2015 to fourth quarter 2016. </a:t>
            </a:r>
          </a:p>
          <a:p>
            <a:pPr marL="158750" indent="0">
              <a:buNone/>
            </a:pPr>
            <a:endParaRPr lang="en-US" baseline="0" dirty="0" smtClean="0"/>
          </a:p>
          <a:p>
            <a:endParaRPr lang="en-US" baseline="0" dirty="0" smtClean="0"/>
          </a:p>
        </p:txBody>
      </p:sp>
    </p:spTree>
    <p:extLst>
      <p:ext uri="{BB962C8B-B14F-4D97-AF65-F5344CB8AC3E}">
        <p14:creationId xmlns:p14="http://schemas.microsoft.com/office/powerpoint/2010/main" val="15176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WS Modern"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808" y="124472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800" y="32118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p:nvPr/>
        </p:nvSpPr>
        <p:spPr>
          <a:xfrm>
            <a:off x="-20700" y="-16525"/>
            <a:ext cx="9185400" cy="792600"/>
          </a:xfrm>
          <a:prstGeom prst="rect">
            <a:avLst/>
          </a:prstGeom>
          <a:solidFill>
            <a:srgbClr val="A22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2"/>
          <p:cNvPicPr preferRelativeResize="0"/>
          <p:nvPr/>
        </p:nvPicPr>
        <p:blipFill>
          <a:blip r:embed="rId2">
            <a:alphaModFix/>
          </a:blip>
          <a:stretch>
            <a:fillRect/>
          </a:stretch>
        </p:blipFill>
        <p:spPr>
          <a:xfrm>
            <a:off x="230697" y="223400"/>
            <a:ext cx="1375500" cy="1021324"/>
          </a:xfrm>
          <a:prstGeom prst="rect">
            <a:avLst/>
          </a:prstGeom>
          <a:noFill/>
          <a:ln>
            <a:noFill/>
          </a:ln>
        </p:spPr>
      </p:pic>
      <p:sp>
        <p:nvSpPr>
          <p:cNvPr id="16" name="Google Shape;16;p2"/>
          <p:cNvSpPr/>
          <p:nvPr/>
        </p:nvSpPr>
        <p:spPr>
          <a:xfrm>
            <a:off x="-20600" y="-137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600" y="5054125"/>
            <a:ext cx="9185400" cy="1443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dirty="0">
              <a:latin typeface="Libre Franklin"/>
              <a:ea typeface="Libre Franklin"/>
              <a:cs typeface="Libre Franklin"/>
              <a:sym typeface="Libre Frankl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3665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366675"/>
            <a:ext cx="3999900" cy="3202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1819800" y="447713"/>
            <a:ext cx="7040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19800" y="239700"/>
            <a:ext cx="68604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9800" y="447713"/>
            <a:ext cx="7040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A22A30"/>
              </a:buClr>
              <a:buSzPts val="2800"/>
              <a:buFont typeface="Libre Franklin Medium"/>
              <a:buNone/>
              <a:defRPr sz="2800">
                <a:solidFill>
                  <a:srgbClr val="A22A30"/>
                </a:solidFill>
                <a:latin typeface="Libre Franklin Medium"/>
                <a:ea typeface="Libre Franklin Medium"/>
                <a:cs typeface="Libre Franklin Medium"/>
                <a:sym typeface="Libre Frankli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363050"/>
            <a:ext cx="8520600" cy="32061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ibre Franklin"/>
              <a:buChar char="●"/>
              <a:defRPr sz="1800">
                <a:solidFill>
                  <a:schemeClr val="dk2"/>
                </a:solidFill>
                <a:latin typeface="Libre Franklin"/>
                <a:ea typeface="Libre Franklin"/>
                <a:cs typeface="Libre Franklin"/>
                <a:sym typeface="Libre Franklin"/>
              </a:defRPr>
            </a:lvl1pPr>
            <a:lvl2pPr marL="914400" lvl="1"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2pPr>
            <a:lvl3pPr marL="1371600" lvl="2"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3pPr>
            <a:lvl4pPr marL="1828800" lvl="3"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4pPr>
            <a:lvl5pPr marL="2286000" lvl="4"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5pPr>
            <a:lvl6pPr marL="2743200" lvl="5"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6pPr>
            <a:lvl7pPr marL="3200400" lvl="6"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7pPr>
            <a:lvl8pPr marL="3657600" lvl="7"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8pPr>
            <a:lvl9pPr marL="4114800" lvl="8" indent="-317500">
              <a:lnSpc>
                <a:spcPct val="115000"/>
              </a:lnSpc>
              <a:spcBef>
                <a:spcPts val="0"/>
              </a:spcBef>
              <a:spcAft>
                <a:spcPts val="0"/>
              </a:spcAft>
              <a:buClr>
                <a:schemeClr val="dk2"/>
              </a:buClr>
              <a:buSzPts val="1400"/>
              <a:buFont typeface="Libre Franklin"/>
              <a:buChar char="■"/>
              <a:defRPr>
                <a:solidFill>
                  <a:schemeClr val="dk2"/>
                </a:solidFill>
                <a:latin typeface="Libre Franklin"/>
                <a:ea typeface="Libre Franklin"/>
                <a:cs typeface="Libre Franklin"/>
                <a:sym typeface="Libre Frankl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ABB8C3"/>
                </a:solidFill>
              </a:defRPr>
            </a:lvl1pPr>
            <a:lvl2pPr lvl="1" algn="r">
              <a:buNone/>
              <a:defRPr sz="1000">
                <a:solidFill>
                  <a:srgbClr val="ABB8C3"/>
                </a:solidFill>
              </a:defRPr>
            </a:lvl2pPr>
            <a:lvl3pPr lvl="2" algn="r">
              <a:buNone/>
              <a:defRPr sz="1000">
                <a:solidFill>
                  <a:srgbClr val="ABB8C3"/>
                </a:solidFill>
              </a:defRPr>
            </a:lvl3pPr>
            <a:lvl4pPr lvl="3" algn="r">
              <a:buNone/>
              <a:defRPr sz="1000">
                <a:solidFill>
                  <a:srgbClr val="ABB8C3"/>
                </a:solidFill>
              </a:defRPr>
            </a:lvl4pPr>
            <a:lvl5pPr lvl="4" algn="r">
              <a:buNone/>
              <a:defRPr sz="1000">
                <a:solidFill>
                  <a:srgbClr val="ABB8C3"/>
                </a:solidFill>
              </a:defRPr>
            </a:lvl5pPr>
            <a:lvl6pPr lvl="5" algn="r">
              <a:buNone/>
              <a:defRPr sz="1000">
                <a:solidFill>
                  <a:srgbClr val="ABB8C3"/>
                </a:solidFill>
              </a:defRPr>
            </a:lvl6pPr>
            <a:lvl7pPr lvl="6" algn="r">
              <a:buNone/>
              <a:defRPr sz="1000">
                <a:solidFill>
                  <a:srgbClr val="ABB8C3"/>
                </a:solidFill>
              </a:defRPr>
            </a:lvl7pPr>
            <a:lvl8pPr lvl="7" algn="r">
              <a:buNone/>
              <a:defRPr sz="1000">
                <a:solidFill>
                  <a:srgbClr val="ABB8C3"/>
                </a:solidFill>
              </a:defRPr>
            </a:lvl8pPr>
            <a:lvl9pPr lvl="8" algn="r">
              <a:buNone/>
              <a:defRPr sz="1000">
                <a:solidFill>
                  <a:srgbClr val="ABB8C3"/>
                </a:solidFill>
              </a:defRPr>
            </a:lvl9pPr>
          </a:lstStyle>
          <a:p>
            <a:pPr marL="0" lvl="0" indent="0" algn="r" rtl="0">
              <a:spcBef>
                <a:spcPts val="0"/>
              </a:spcBef>
              <a:spcAft>
                <a:spcPts val="0"/>
              </a:spcAft>
              <a:buNone/>
            </a:pPr>
            <a:fld id="{00000000-1234-1234-1234-123412341234}" type="slidenum">
              <a:rPr lang="en"/>
              <a:t>‹#›</a:t>
            </a:fld>
            <a:endParaRPr>
              <a:latin typeface="Libre Franklin"/>
              <a:ea typeface="Libre Franklin"/>
              <a:cs typeface="Libre Franklin"/>
              <a:sym typeface="Libre Franklin"/>
            </a:endParaRPr>
          </a:p>
        </p:txBody>
      </p:sp>
      <p:pic>
        <p:nvPicPr>
          <p:cNvPr id="9" name="Google Shape;9;p1"/>
          <p:cNvPicPr preferRelativeResize="0"/>
          <p:nvPr/>
        </p:nvPicPr>
        <p:blipFill>
          <a:blip r:embed="rId10">
            <a:alphaModFix/>
          </a:blip>
          <a:stretch>
            <a:fillRect/>
          </a:stretch>
        </p:blipFill>
        <p:spPr>
          <a:xfrm>
            <a:off x="230697" y="223400"/>
            <a:ext cx="1375500" cy="1021324"/>
          </a:xfrm>
          <a:prstGeom prst="rect">
            <a:avLst/>
          </a:prstGeom>
          <a:noFill/>
          <a:ln>
            <a:noFill/>
          </a:ln>
        </p:spPr>
      </p:pic>
      <p:sp>
        <p:nvSpPr>
          <p:cNvPr id="10" name="Google Shape;10;p1"/>
          <p:cNvSpPr/>
          <p:nvPr/>
        </p:nvSpPr>
        <p:spPr>
          <a:xfrm>
            <a:off x="-23800" y="5026750"/>
            <a:ext cx="9188700" cy="171600"/>
          </a:xfrm>
          <a:prstGeom prst="rect">
            <a:avLst/>
          </a:prstGeom>
          <a:solidFill>
            <a:srgbClr val="7B2D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Michael.Moore@wyo.gov"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808" y="1244725"/>
            <a:ext cx="6232370" cy="20526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b="1" dirty="0" smtClean="0">
                <a:latin typeface="+mj-lt"/>
              </a:rPr>
              <a:t>Women in Wyoming’s Labor Market</a:t>
            </a:r>
            <a:endParaRPr sz="3600" b="1" i="1" dirty="0">
              <a:latin typeface="+mj-lt"/>
            </a:endParaRPr>
          </a:p>
        </p:txBody>
      </p:sp>
      <p:sp>
        <p:nvSpPr>
          <p:cNvPr id="60" name="Google Shape;60;p13"/>
          <p:cNvSpPr txBox="1">
            <a:spLocks noGrp="1"/>
          </p:cNvSpPr>
          <p:nvPr>
            <p:ph type="subTitle" idx="1"/>
          </p:nvPr>
        </p:nvSpPr>
        <p:spPr>
          <a:xfrm>
            <a:off x="3359800" y="3464417"/>
            <a:ext cx="4027763" cy="1424411"/>
          </a:xfrm>
          <a:prstGeom prst="rect">
            <a:avLst/>
          </a:prstGeom>
        </p:spPr>
        <p:txBody>
          <a:bodyPr spcFirstLastPara="1" wrap="square" lIns="91425" tIns="91425" rIns="91425" bIns="91425" anchor="t" anchorCtr="0">
            <a:normAutofit fontScale="55000" lnSpcReduction="20000"/>
          </a:bodyPr>
          <a:lstStyle/>
          <a:p>
            <a:pPr marL="0" lvl="0" indent="0" algn="r"/>
            <a:r>
              <a:rPr lang="en" dirty="0" smtClean="0">
                <a:latin typeface="Calibri" panose="020F0502020204030204" pitchFamily="34" charset="0"/>
                <a:cs typeface="Calibri" panose="020F0502020204030204" pitchFamily="34" charset="0"/>
              </a:rPr>
              <a:t>Presented to the </a:t>
            </a:r>
            <a:r>
              <a:rPr lang="en" dirty="0" smtClean="0">
                <a:latin typeface="Calibri" panose="020F0502020204030204" pitchFamily="34" charset="0"/>
                <a:cs typeface="Calibri" panose="020F0502020204030204" pitchFamily="34" charset="0"/>
              </a:rPr>
              <a:t>Wyoming Workforce Development Council on January 15, 2026, </a:t>
            </a:r>
          </a:p>
          <a:p>
            <a:pPr marL="0" lvl="0" indent="0" algn="r"/>
            <a:r>
              <a:rPr lang="en-US" dirty="0">
                <a:latin typeface="Calibri" panose="020F0502020204030204" pitchFamily="34" charset="0"/>
                <a:cs typeface="Calibri" panose="020F0502020204030204" pitchFamily="34" charset="0"/>
              </a:rPr>
              <a:t>a</a:t>
            </a:r>
            <a:r>
              <a:rPr lang="en" dirty="0" smtClean="0">
                <a:latin typeface="Calibri" panose="020F0502020204030204" pitchFamily="34" charset="0"/>
                <a:cs typeface="Calibri" panose="020F0502020204030204" pitchFamily="34" charset="0"/>
              </a:rPr>
              <a:t>nd to the </a:t>
            </a:r>
            <a:r>
              <a:rPr lang="en" dirty="0" smtClean="0">
                <a:latin typeface="Calibri" panose="020F0502020204030204" pitchFamily="34" charset="0"/>
                <a:cs typeface="Calibri" panose="020F0502020204030204" pitchFamily="34" charset="0"/>
              </a:rPr>
              <a:t>Wyoming </a:t>
            </a:r>
            <a:r>
              <a:rPr lang="en" dirty="0" smtClean="0">
                <a:latin typeface="Calibri" panose="020F0502020204030204" pitchFamily="34" charset="0"/>
                <a:cs typeface="Calibri" panose="020F0502020204030204" pitchFamily="34" charset="0"/>
              </a:rPr>
              <a:t>Council for Women </a:t>
            </a:r>
            <a:r>
              <a:rPr lang="en" smtClean="0">
                <a:latin typeface="Calibri" panose="020F0502020204030204" pitchFamily="34" charset="0"/>
                <a:cs typeface="Calibri" panose="020F0502020204030204" pitchFamily="34" charset="0"/>
              </a:rPr>
              <a:t>on January </a:t>
            </a:r>
            <a:r>
              <a:rPr lang="en" dirty="0" smtClean="0">
                <a:latin typeface="Calibri" panose="020F0502020204030204" pitchFamily="34" charset="0"/>
                <a:cs typeface="Calibri" panose="020F0502020204030204" pitchFamily="34" charset="0"/>
              </a:rPr>
              <a:t>20, 2026</a:t>
            </a:r>
            <a:r>
              <a:rPr lang="en" smtClean="0">
                <a:latin typeface="Calibri" panose="020F0502020204030204" pitchFamily="34" charset="0"/>
                <a:cs typeface="Calibri" panose="020F0502020204030204" pitchFamily="34" charset="0"/>
              </a:rPr>
              <a:t>, by </a:t>
            </a:r>
            <a:r>
              <a:rPr lang="en" dirty="0" smtClean="0">
                <a:latin typeface="Calibri" panose="020F0502020204030204" pitchFamily="34" charset="0"/>
                <a:cs typeface="Calibri" panose="020F0502020204030204" pitchFamily="34" charset="0"/>
              </a:rPr>
              <a:t>Michael Moore, </a:t>
            </a:r>
            <a:r>
              <a:rPr lang="en" dirty="0" smtClean="0">
                <a:latin typeface="Calibri" panose="020F0502020204030204" pitchFamily="34" charset="0"/>
                <a:cs typeface="Calibri" panose="020F0502020204030204" pitchFamily="34" charset="0"/>
              </a:rPr>
              <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R&amp;P </a:t>
            </a:r>
            <a:r>
              <a:rPr lang="en" dirty="0">
                <a:latin typeface="Calibri" panose="020F0502020204030204" pitchFamily="34" charset="0"/>
                <a:cs typeface="Calibri" panose="020F0502020204030204" pitchFamily="34" charset="0"/>
              </a:rPr>
              <a:t>Research </a:t>
            </a:r>
            <a:r>
              <a:rPr lang="en" dirty="0" smtClean="0">
                <a:latin typeface="Calibri" panose="020F0502020204030204" pitchFamily="34" charset="0"/>
                <a:cs typeface="Calibri" panose="020F0502020204030204" pitchFamily="34" charset="0"/>
              </a:rPr>
              <a:t>Supervisor</a:t>
            </a:r>
            <a:endParaRPr lang="en" dirty="0" smtClean="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Percent Change in Employment and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Quarterly Census of Employment and Wages (QCEW).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5488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Percent Change in Employment and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Quarterly Census of Employment and Wages (QCEW).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520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Persons Working in Wyoming by Sex,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16294"/>
            <a:ext cx="8442977" cy="2971806"/>
          </a:xfrm>
          <a:prstGeom prst="rect">
            <a:avLst/>
          </a:prstGeom>
        </p:spPr>
      </p:pic>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9307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Persons Working in Wyoming by Sex, 2000-2024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514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 Change in Persons Working in Wyoming by Sex, 2000-2024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957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Introduction</a:t>
            </a:r>
          </a:p>
        </p:txBody>
      </p:sp>
      <p:sp>
        <p:nvSpPr>
          <p:cNvPr id="10" name="TextBox 9"/>
          <p:cNvSpPr txBox="1"/>
          <p:nvPr/>
        </p:nvSpPr>
        <p:spPr>
          <a:xfrm>
            <a:off x="2601532" y="1308070"/>
            <a:ext cx="4166315" cy="2862322"/>
          </a:xfrm>
          <a:prstGeom prst="rect">
            <a:avLst/>
          </a:prstGeom>
          <a:noFill/>
        </p:spPr>
        <p:txBody>
          <a:bodyPr wrap="square" rtlCol="0">
            <a:spAutoFit/>
          </a:bodyPr>
          <a:lstStyle/>
          <a:p>
            <a:r>
              <a:rPr lang="en-US" sz="2000" b="1" dirty="0" smtClean="0">
                <a:solidFill>
                  <a:srgbClr val="520A06"/>
                </a:solidFill>
                <a:latin typeface="Calibri" panose="020F0502020204030204" pitchFamily="34" charset="0"/>
                <a:cs typeface="Calibri" panose="020F0502020204030204" pitchFamily="34" charset="0"/>
              </a:rPr>
              <a:t>Females Working in Wyoming in 2024</a:t>
            </a:r>
          </a:p>
          <a:p>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Health </a:t>
            </a:r>
            <a:r>
              <a:rPr lang="en-US" sz="2000" dirty="0">
                <a:latin typeface="Calibri" panose="020F0502020204030204" pitchFamily="34" charset="0"/>
                <a:cs typeface="Calibri" panose="020F0502020204030204" pitchFamily="34" charset="0"/>
              </a:rPr>
              <a:t>Care &amp; Social </a:t>
            </a:r>
            <a:r>
              <a:rPr lang="en-US" sz="2000" dirty="0" smtClean="0">
                <a:latin typeface="Calibri" panose="020F0502020204030204" pitchFamily="34" charset="0"/>
                <a:cs typeface="Calibri" panose="020F0502020204030204" pitchFamily="34" charset="0"/>
              </a:rPr>
              <a:t>Assistance,  </a:t>
            </a:r>
            <a:r>
              <a:rPr lang="en-US" sz="2000" dirty="0">
                <a:latin typeface="Calibri" panose="020F0502020204030204" pitchFamily="34" charset="0"/>
                <a:cs typeface="Calibri" panose="020F0502020204030204" pitchFamily="34" charset="0"/>
              </a:rPr>
              <a:t>21.9%</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Educational </a:t>
            </a:r>
            <a:r>
              <a:rPr lang="en-US" sz="2000" dirty="0" smtClean="0">
                <a:latin typeface="Calibri" panose="020F0502020204030204" pitchFamily="34" charset="0"/>
                <a:cs typeface="Calibri" panose="020F0502020204030204" pitchFamily="34" charset="0"/>
              </a:rPr>
              <a:t>Services, </a:t>
            </a:r>
            <a:r>
              <a:rPr lang="en-US" sz="2000" dirty="0">
                <a:latin typeface="Calibri" panose="020F0502020204030204" pitchFamily="34" charset="0"/>
                <a:cs typeface="Calibri" panose="020F0502020204030204" pitchFamily="34" charset="0"/>
              </a:rPr>
              <a:t>15.8%</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Leisure &amp; </a:t>
            </a:r>
            <a:r>
              <a:rPr lang="en-US" sz="2000" dirty="0" smtClean="0">
                <a:latin typeface="Calibri" panose="020F0502020204030204" pitchFamily="34" charset="0"/>
                <a:cs typeface="Calibri" panose="020F0502020204030204" pitchFamily="34" charset="0"/>
              </a:rPr>
              <a:t>Hospitality, </a:t>
            </a:r>
            <a:r>
              <a:rPr lang="en-US" sz="2000" dirty="0">
                <a:latin typeface="Calibri" panose="020F0502020204030204" pitchFamily="34" charset="0"/>
                <a:cs typeface="Calibri" panose="020F0502020204030204" pitchFamily="34" charset="0"/>
              </a:rPr>
              <a:t>15.6%</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Retail </a:t>
            </a:r>
            <a:r>
              <a:rPr lang="en-US" sz="2000" dirty="0" smtClean="0">
                <a:latin typeface="Calibri" panose="020F0502020204030204" pitchFamily="34" charset="0"/>
                <a:cs typeface="Calibri" panose="020F0502020204030204" pitchFamily="34" charset="0"/>
              </a:rPr>
              <a:t>Trade, </a:t>
            </a:r>
            <a:r>
              <a:rPr lang="en-US" sz="2000" dirty="0">
                <a:latin typeface="Calibri" panose="020F0502020204030204" pitchFamily="34" charset="0"/>
                <a:cs typeface="Calibri" panose="020F0502020204030204" pitchFamily="34" charset="0"/>
              </a:rPr>
              <a:t>12.6%</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Professional &amp; Business </a:t>
            </a:r>
            <a:r>
              <a:rPr lang="en-US" sz="2000" dirty="0" smtClean="0">
                <a:latin typeface="Calibri" panose="020F0502020204030204" pitchFamily="34" charset="0"/>
                <a:cs typeface="Calibri" panose="020F0502020204030204" pitchFamily="34" charset="0"/>
              </a:rPr>
              <a:t>Services, </a:t>
            </a:r>
            <a:r>
              <a:rPr lang="en-US" sz="2000" dirty="0">
                <a:latin typeface="Calibri" panose="020F0502020204030204" pitchFamily="34" charset="0"/>
                <a:cs typeface="Calibri" panose="020F0502020204030204" pitchFamily="34" charset="0"/>
              </a:rPr>
              <a:t>8.0</a:t>
            </a:r>
            <a:r>
              <a:rPr lang="en-US" sz="2000" dirty="0" smtClean="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604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smtClean="0">
                <a:solidFill>
                  <a:srgbClr val="FFFFFF"/>
                </a:solidFill>
                <a:latin typeface="Arial Black" panose="020B0A04020102020204" pitchFamily="34" charset="0"/>
              </a:rPr>
              <a:t>Youth in Wyoming and its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Introduction</a:t>
            </a:r>
          </a:p>
        </p:txBody>
      </p:sp>
      <p:sp>
        <p:nvSpPr>
          <p:cNvPr id="12" name="TextBox 11"/>
          <p:cNvSpPr txBox="1"/>
          <p:nvPr/>
        </p:nvSpPr>
        <p:spPr>
          <a:xfrm>
            <a:off x="2825392" y="1275005"/>
            <a:ext cx="4166315" cy="2862322"/>
          </a:xfrm>
          <a:prstGeom prst="rect">
            <a:avLst/>
          </a:prstGeom>
          <a:noFill/>
        </p:spPr>
        <p:txBody>
          <a:bodyPr wrap="square" rtlCol="0">
            <a:spAutoFit/>
          </a:bodyPr>
          <a:lstStyle/>
          <a:p>
            <a:r>
              <a:rPr lang="en-US" sz="2000" b="1" dirty="0" smtClean="0">
                <a:solidFill>
                  <a:srgbClr val="520A06"/>
                </a:solidFill>
                <a:latin typeface="Calibri" panose="020F0502020204030204" pitchFamily="34" charset="0"/>
                <a:cs typeface="Calibri" panose="020F0502020204030204" pitchFamily="34" charset="0"/>
              </a:rPr>
              <a:t>Males </a:t>
            </a:r>
            <a:r>
              <a:rPr lang="en-US" sz="2000" b="1" dirty="0">
                <a:solidFill>
                  <a:srgbClr val="520A06"/>
                </a:solidFill>
                <a:latin typeface="Calibri" panose="020F0502020204030204" pitchFamily="34" charset="0"/>
                <a:cs typeface="Calibri" panose="020F0502020204030204" pitchFamily="34" charset="0"/>
              </a:rPr>
              <a:t>Working in </a:t>
            </a:r>
            <a:r>
              <a:rPr lang="en-US" sz="2000" b="1" dirty="0" smtClean="0">
                <a:solidFill>
                  <a:srgbClr val="520A06"/>
                </a:solidFill>
                <a:latin typeface="Calibri" panose="020F0502020204030204" pitchFamily="34" charset="0"/>
                <a:cs typeface="Calibri" panose="020F0502020204030204" pitchFamily="34" charset="0"/>
              </a:rPr>
              <a:t>Wyoming in 2024</a:t>
            </a:r>
          </a:p>
          <a:p>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Construction, </a:t>
            </a:r>
            <a:r>
              <a:rPr lang="en-US" sz="2000" dirty="0">
                <a:latin typeface="Calibri" panose="020F0502020204030204" pitchFamily="34" charset="0"/>
                <a:cs typeface="Calibri" panose="020F0502020204030204" pitchFamily="34" charset="0"/>
              </a:rPr>
              <a:t>14.1%</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Leisure &amp; </a:t>
            </a:r>
            <a:r>
              <a:rPr lang="en-US" sz="2000" dirty="0" smtClean="0">
                <a:latin typeface="Calibri" panose="020F0502020204030204" pitchFamily="34" charset="0"/>
                <a:cs typeface="Calibri" panose="020F0502020204030204" pitchFamily="34" charset="0"/>
              </a:rPr>
              <a:t>Hospitality, </a:t>
            </a:r>
            <a:r>
              <a:rPr lang="en-US" sz="2000" dirty="0">
                <a:latin typeface="Calibri" panose="020F0502020204030204" pitchFamily="34" charset="0"/>
                <a:cs typeface="Calibri" panose="020F0502020204030204" pitchFamily="34" charset="0"/>
              </a:rPr>
              <a:t>11.5%</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Natural Resources &amp; </a:t>
            </a:r>
            <a:r>
              <a:rPr lang="en-US" sz="2000" dirty="0" smtClean="0">
                <a:latin typeface="Calibri" panose="020F0502020204030204" pitchFamily="34" charset="0"/>
                <a:cs typeface="Calibri" panose="020F0502020204030204" pitchFamily="34" charset="0"/>
              </a:rPr>
              <a:t>Mining, </a:t>
            </a:r>
            <a:r>
              <a:rPr lang="en-US" sz="2000" dirty="0">
                <a:latin typeface="Calibri" panose="020F0502020204030204" pitchFamily="34" charset="0"/>
                <a:cs typeface="Calibri" panose="020F0502020204030204" pitchFamily="34" charset="0"/>
              </a:rPr>
              <a:t>11.3%</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Retail </a:t>
            </a:r>
            <a:r>
              <a:rPr lang="en-US" sz="2000" dirty="0" smtClean="0">
                <a:latin typeface="Calibri" panose="020F0502020204030204" pitchFamily="34" charset="0"/>
                <a:cs typeface="Calibri" panose="020F0502020204030204" pitchFamily="34" charset="0"/>
              </a:rPr>
              <a:t>Trade, </a:t>
            </a:r>
            <a:r>
              <a:rPr lang="en-US" sz="2000" dirty="0">
                <a:latin typeface="Calibri" panose="020F0502020204030204" pitchFamily="34" charset="0"/>
                <a:cs typeface="Calibri" panose="020F0502020204030204" pitchFamily="34" charset="0"/>
              </a:rPr>
              <a:t>11.2%</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Wholesale Trade, Transportation, &amp; </a:t>
            </a:r>
            <a:r>
              <a:rPr lang="en-US" sz="2000" dirty="0" smtClean="0">
                <a:latin typeface="Calibri" panose="020F0502020204030204" pitchFamily="34" charset="0"/>
                <a:cs typeface="Calibri" panose="020F0502020204030204" pitchFamily="34" charset="0"/>
              </a:rPr>
              <a:t>Utilities, </a:t>
            </a:r>
            <a:r>
              <a:rPr lang="en-US" sz="2000" dirty="0">
                <a:latin typeface="Calibri" panose="020F0502020204030204" pitchFamily="34" charset="0"/>
                <a:cs typeface="Calibri" panose="020F0502020204030204" pitchFamily="34" charset="0"/>
              </a:rPr>
              <a:t>10.8</a:t>
            </a:r>
            <a:r>
              <a:rPr lang="en-US" sz="2000" dirty="0" smtClean="0">
                <a:latin typeface="Calibri" panose="020F0502020204030204" pitchFamily="34" charset="0"/>
                <a:cs typeface="Calibri" panose="020F0502020204030204" pitchFamily="34" charset="0"/>
              </a:rPr>
              <a:t>%</a:t>
            </a:r>
            <a:endParaRPr lang="en-US" sz="2000" b="1" dirty="0">
              <a:latin typeface="Calibri" panose="020F0502020204030204" pitchFamily="34" charset="0"/>
              <a:cs typeface="Calibri" panose="020F050202020403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4460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Unemployment Insurance (UI) Benefit Recipients by Sex, 2001-2024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Unemployment Insurance (UI) claims data,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54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Unemployment Insurance (UI) Exhaustion Rate by Sex, 2001-2024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Unemployment Insurance (UI) claims data,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89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Labor Force Participation Rates by Sex, 2024</a:t>
            </a:r>
            <a:endParaRPr lang="en-US" sz="2000" b="1" dirty="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291696890"/>
              </p:ext>
            </p:extLst>
          </p:nvPr>
        </p:nvGraphicFramePr>
        <p:xfrm>
          <a:off x="3219204" y="1918158"/>
          <a:ext cx="2628900" cy="2276475"/>
        </p:xfrm>
        <a:graphic>
          <a:graphicData uri="http://schemas.openxmlformats.org/drawingml/2006/table">
            <a:tbl>
              <a:tblPr/>
              <a:tblGrid>
                <a:gridCol w="876300">
                  <a:extLst>
                    <a:ext uri="{9D8B030D-6E8A-4147-A177-3AD203B41FA5}">
                      <a16:colId xmlns:a16="http://schemas.microsoft.com/office/drawing/2014/main" val="12171940"/>
                    </a:ext>
                  </a:extLst>
                </a:gridCol>
                <a:gridCol w="876300">
                  <a:extLst>
                    <a:ext uri="{9D8B030D-6E8A-4147-A177-3AD203B41FA5}">
                      <a16:colId xmlns:a16="http://schemas.microsoft.com/office/drawing/2014/main" val="960510106"/>
                    </a:ext>
                  </a:extLst>
                </a:gridCol>
                <a:gridCol w="876300">
                  <a:extLst>
                    <a:ext uri="{9D8B030D-6E8A-4147-A177-3AD203B41FA5}">
                      <a16:colId xmlns:a16="http://schemas.microsoft.com/office/drawing/2014/main" val="2920717806"/>
                    </a:ext>
                  </a:extLst>
                </a:gridCol>
              </a:tblGrid>
              <a:tr h="381000">
                <a:tc gridSpan="3">
                  <a:txBody>
                    <a:bodyPr/>
                    <a:lstStyle/>
                    <a:p>
                      <a:pPr algn="l" fontAlgn="b"/>
                      <a:r>
                        <a:rPr lang="en-US" sz="1100" b="1" i="0" u="none" strike="noStrike">
                          <a:solidFill>
                            <a:srgbClr val="000000"/>
                          </a:solidFill>
                          <a:effectLst/>
                          <a:latin typeface="Calibri" panose="020F0502020204030204" pitchFamily="34" charset="0"/>
                        </a:rPr>
                        <a:t>Labor Force Participation Rates by Sex for Wyoming and the U.S., 2024</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2741117"/>
                  </a:ext>
                </a:extLst>
              </a:tr>
              <a:tr h="190500">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74926378"/>
                  </a:ext>
                </a:extLst>
              </a:tr>
              <a:tr h="190500">
                <a:tc>
                  <a:txBody>
                    <a:bodyPr/>
                    <a:lstStyle/>
                    <a:p>
                      <a:pPr algn="ctr" fontAlgn="b"/>
                      <a:r>
                        <a:rPr lang="en-US" sz="1100" b="1" i="0" u="none" strike="noStrike">
                          <a:solidFill>
                            <a:srgbClr val="000000"/>
                          </a:solidFill>
                          <a:effectLst/>
                          <a:latin typeface="Calibri" panose="020F0502020204030204" pitchFamily="34" charset="0"/>
                        </a:rPr>
                        <a:t>Sex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Wyoming</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panose="020F0502020204030204" pitchFamily="34" charset="0"/>
                        </a:rPr>
                        <a:t>U.S.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680806"/>
                  </a:ext>
                </a:extLst>
              </a:tr>
              <a:tr h="190500">
                <a:tc>
                  <a:txBody>
                    <a:bodyPr/>
                    <a:lstStyle/>
                    <a:p>
                      <a:pPr algn="l" fontAlgn="b"/>
                      <a:r>
                        <a:rPr lang="en-US" sz="1100" b="0" i="0" u="none" strike="noStrike">
                          <a:solidFill>
                            <a:srgbClr val="000000"/>
                          </a:solidFill>
                          <a:effectLst/>
                          <a:latin typeface="Calibri" panose="020F0502020204030204" pitchFamily="34" charset="0"/>
                        </a:rPr>
                        <a:t>Female</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58.3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57.5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7031567"/>
                  </a:ext>
                </a:extLst>
              </a:tr>
              <a:tr h="190500">
                <a:tc>
                  <a:txBody>
                    <a:bodyPr/>
                    <a:lstStyle/>
                    <a:p>
                      <a:pPr algn="l" fontAlgn="b"/>
                      <a:r>
                        <a:rPr lang="en-US" sz="1100" b="0" i="0" u="none" strike="noStrike">
                          <a:solidFill>
                            <a:srgbClr val="000000"/>
                          </a:solidFill>
                          <a:effectLst/>
                          <a:latin typeface="Calibri" panose="020F0502020204030204" pitchFamily="34" charset="0"/>
                        </a:rPr>
                        <a:t>Male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68.0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263426"/>
                  </a:ext>
                </a:extLst>
              </a:tr>
              <a:tr h="190500">
                <a:tc>
                  <a:txBody>
                    <a:bodyPr/>
                    <a:lstStyle/>
                    <a:p>
                      <a:pPr algn="l" fontAlgn="b"/>
                      <a:r>
                        <a:rPr lang="en-US" sz="1100" b="1" i="0" u="none" strike="noStrike">
                          <a:solidFill>
                            <a:srgbClr val="000000"/>
                          </a:solidFill>
                          <a:effectLst/>
                          <a:latin typeface="Calibri" panose="020F050202020403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63.5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62.6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0923613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15258282"/>
                  </a:ext>
                </a:extLst>
              </a:tr>
              <a:tr h="352425">
                <a:tc gridSpan="3">
                  <a:txBody>
                    <a:bodyPr/>
                    <a:lstStyle/>
                    <a:p>
                      <a:pPr algn="l" fontAlgn="b"/>
                      <a:r>
                        <a:rPr lang="fr-FR" sz="1100" b="0" i="0" u="none" strike="noStrike" dirty="0">
                          <a:solidFill>
                            <a:srgbClr val="000000"/>
                          </a:solidFill>
                          <a:effectLst/>
                          <a:latin typeface="Calibri" panose="020F0502020204030204" pitchFamily="34" charset="0"/>
                        </a:rPr>
                        <a:t>Source: </a:t>
                      </a:r>
                      <a:r>
                        <a:rPr lang="fr-FR" sz="1100" b="0" i="0" u="none" strike="noStrike" dirty="0" smtClean="0">
                          <a:solidFill>
                            <a:srgbClr val="000000"/>
                          </a:solidFill>
                          <a:effectLst/>
                          <a:latin typeface="Calibri" panose="020F0502020204030204" pitchFamily="34" charset="0"/>
                        </a:rPr>
                        <a:t>U.S. Bureau of Labor </a:t>
                      </a:r>
                      <a:r>
                        <a:rPr lang="fr-FR" sz="1100" b="0" i="0" u="none" strike="noStrike" dirty="0" err="1" smtClean="0">
                          <a:solidFill>
                            <a:srgbClr val="000000"/>
                          </a:solidFill>
                          <a:effectLst/>
                          <a:latin typeface="Calibri" panose="020F0502020204030204" pitchFamily="34" charset="0"/>
                        </a:rPr>
                        <a:t>Statistics</a:t>
                      </a:r>
                      <a:r>
                        <a:rPr lang="fr-FR" sz="1100" b="0" i="0" u="none" strike="noStrike" dirty="0" smtClean="0">
                          <a:solidFill>
                            <a:srgbClr val="000000"/>
                          </a:solidFill>
                          <a:effectLst/>
                          <a:latin typeface="Calibri" panose="020F0502020204030204" pitchFamily="34" charset="0"/>
                        </a:rPr>
                        <a:t>.</a:t>
                      </a:r>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1604376"/>
                  </a:ext>
                </a:extLst>
              </a:tr>
              <a:tr h="400050">
                <a:tc gridSpan="3">
                  <a:txBody>
                    <a:bodyPr/>
                    <a:lstStyle/>
                    <a:p>
                      <a:pPr algn="l" fontAlgn="b"/>
                      <a:r>
                        <a:rPr lang="en-US" sz="1100" b="0" i="0" u="none" strike="noStrike" dirty="0">
                          <a:solidFill>
                            <a:srgbClr val="000000"/>
                          </a:solidFill>
                          <a:effectLst/>
                          <a:latin typeface="Calibri" panose="020F0502020204030204" pitchFamily="34" charset="0"/>
                        </a:rPr>
                        <a:t>Prepared by M. Moore, Research &amp; Planning, WY DWS, 1/6/26. </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5129292"/>
                  </a:ext>
                </a:extLst>
              </a:tr>
            </a:tbl>
          </a:graphicData>
        </a:graphic>
      </p:graphicFrame>
    </p:spTree>
    <p:extLst>
      <p:ext uri="{BB962C8B-B14F-4D97-AF65-F5344CB8AC3E}">
        <p14:creationId xmlns:p14="http://schemas.microsoft.com/office/powerpoint/2010/main" val="3860912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fontScale="92500" lnSpcReduction="20000"/>
          </a:bodyPr>
          <a:lstStyle/>
          <a:p>
            <a:r>
              <a:rPr lang="en-US" sz="2000" b="1" dirty="0" smtClean="0">
                <a:solidFill>
                  <a:srgbClr val="0D2C36"/>
                </a:solidFill>
                <a:latin typeface="Calibri" panose="020F0502020204030204" pitchFamily="34" charset="0"/>
                <a:cs typeface="Calibri" panose="020F0502020204030204" pitchFamily="34" charset="0"/>
              </a:rPr>
              <a:t>About Research &amp; Planning</a:t>
            </a:r>
          </a:p>
          <a:p>
            <a:endParaRPr lang="en-US" sz="2000" dirty="0" smtClean="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ORGANIZATION:</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is an exclusively statistical entity within DWS.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WHAT WE DO:</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R&amp;P collects, analyzes, and publishes timely and</a:t>
            </a:r>
          </a:p>
          <a:p>
            <a:r>
              <a:rPr lang="en-US" sz="2000" dirty="0">
                <a:latin typeface="Calibri" panose="020F0502020204030204" pitchFamily="34" charset="0"/>
                <a:cs typeface="Calibri" panose="020F0502020204030204" pitchFamily="34" charset="0"/>
              </a:rPr>
              <a:t>	accurate labor market information (LMI)</a:t>
            </a:r>
          </a:p>
          <a:p>
            <a:r>
              <a:rPr lang="en-US" sz="2000" dirty="0">
                <a:latin typeface="Calibri" panose="020F0502020204030204" pitchFamily="34" charset="0"/>
                <a:cs typeface="Calibri" panose="020F0502020204030204" pitchFamily="34" charset="0"/>
              </a:rPr>
              <a:t>	meeting established statistical standards.</a:t>
            </a:r>
            <a:r>
              <a:rPr lang="en-US" sz="2000" b="1" dirty="0">
                <a:latin typeface="Calibri" panose="020F0502020204030204" pitchFamily="34" charset="0"/>
                <a:cs typeface="Calibri" panose="020F0502020204030204" pitchFamily="34" charset="0"/>
              </a:rPr>
              <a:t/>
            </a:r>
            <a:br>
              <a:rPr lang="en-US" sz="2000" b="1" dirty="0">
                <a:latin typeface="Calibri" panose="020F0502020204030204" pitchFamily="34" charset="0"/>
                <a:cs typeface="Calibri" panose="020F0502020204030204" pitchFamily="34" charset="0"/>
              </a:rPr>
            </a:br>
            <a:endParaRPr lang="en-US" sz="2000" b="1" dirty="0">
              <a:latin typeface="Calibri" panose="020F0502020204030204" pitchFamily="34" charset="0"/>
              <a:cs typeface="Calibri" panose="020F0502020204030204" pitchFamily="34" charset="0"/>
            </a:endParaRPr>
          </a:p>
          <a:p>
            <a:r>
              <a:rPr lang="en-US" sz="2000" b="1" dirty="0">
                <a:solidFill>
                  <a:srgbClr val="520A06"/>
                </a:solidFill>
                <a:latin typeface="Calibri" panose="020F0502020204030204" pitchFamily="34" charset="0"/>
                <a:cs typeface="Calibri" panose="020F0502020204030204" pitchFamily="34" charset="0"/>
              </a:rPr>
              <a:t>OUR CUSTOMERS:</a:t>
            </a:r>
          </a:p>
          <a:p>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LMI makes the labor market more efficient by</a:t>
            </a:r>
          </a:p>
          <a:p>
            <a:r>
              <a:rPr lang="en-US" sz="2000" dirty="0">
                <a:latin typeface="Calibri" panose="020F0502020204030204" pitchFamily="34" charset="0"/>
                <a:cs typeface="Calibri" panose="020F0502020204030204" pitchFamily="34" charset="0"/>
              </a:rPr>
              <a:t>	providing the public and the public’s</a:t>
            </a:r>
          </a:p>
          <a:p>
            <a:r>
              <a:rPr lang="en-US" sz="2000" dirty="0">
                <a:latin typeface="Calibri" panose="020F0502020204030204" pitchFamily="34" charset="0"/>
                <a:cs typeface="Calibri" panose="020F0502020204030204" pitchFamily="34" charset="0"/>
              </a:rPr>
              <a:t>	representatives with the basis for</a:t>
            </a:r>
          </a:p>
          <a:p>
            <a:r>
              <a:rPr lang="en-US" sz="2000" dirty="0">
                <a:latin typeface="Calibri" panose="020F0502020204030204" pitchFamily="34" charset="0"/>
                <a:cs typeface="Calibri" panose="020F0502020204030204" pitchFamily="34" charset="0"/>
              </a:rPr>
              <a:t>	informed decision making.</a:t>
            </a:r>
          </a:p>
          <a:p>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smtClean="0">
                <a:solidFill>
                  <a:schemeClr val="bg1"/>
                </a:solidFill>
                <a:latin typeface="Arial Black" panose="020B0A04020102020204" pitchFamily="34" charset="0"/>
              </a:rPr>
              <a:t>Women in Wyoming’s Labor Market</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86390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55542"/>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Average Number of Hours Worked per Week by Sex,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American Community Survey 1-Year Estimates,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879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9788"/>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Percent of Persons in </a:t>
            </a:r>
            <a:r>
              <a:rPr lang="en-US" sz="2000" b="1" smtClean="0">
                <a:latin typeface="Calibri" panose="020F0502020204030204" pitchFamily="34" charset="0"/>
                <a:cs typeface="Calibri" panose="020F0502020204030204" pitchFamily="34" charset="0"/>
              </a:rPr>
              <a:t>Wyoming Teleworking </a:t>
            </a:r>
            <a:r>
              <a:rPr lang="en-US" sz="2000" b="1" dirty="0" smtClean="0">
                <a:latin typeface="Calibri" panose="020F0502020204030204" pitchFamily="34" charset="0"/>
                <a:cs typeface="Calibri" panose="020F0502020204030204" pitchFamily="34" charset="0"/>
              </a:rPr>
              <a:t>by Sex,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American Community Survey,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9407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48927"/>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Highest Completed Education by Sex in Wyoming, 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American Community Survey,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0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Percent of Individuals at or Below Poverty Level by Sex, 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American Community Survey,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1235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a:solidFill>
                  <a:schemeClr val="bg1"/>
                </a:solidFill>
                <a:latin typeface="Arial Black" panose="020B0A04020102020204" pitchFamily="34" charset="0"/>
              </a:rPr>
              <a:t>Women in Wyoming’s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2318197"/>
            <a:ext cx="8594725" cy="2372866"/>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Part 2: Gender Wage Gap</a:t>
            </a:r>
          </a:p>
        </p:txBody>
      </p:sp>
    </p:spTree>
    <p:extLst>
      <p:ext uri="{BB962C8B-B14F-4D97-AF65-F5344CB8AC3E}">
        <p14:creationId xmlns:p14="http://schemas.microsoft.com/office/powerpoint/2010/main" val="15486258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Gender Wage Gap</a:t>
            </a:r>
          </a:p>
          <a:p>
            <a:endParaRPr lang="en-US" sz="2000" b="1" dirty="0">
              <a:solidFill>
                <a:schemeClr val="tx1"/>
              </a:solidFill>
              <a:latin typeface="Calibri" panose="020F0502020204030204" pitchFamily="34" charset="0"/>
              <a:cs typeface="Calibri" panose="020F0502020204030204" pitchFamily="34" charset="0"/>
            </a:endParaRPr>
          </a:p>
          <a:p>
            <a:r>
              <a:rPr lang="en-US" sz="2000" b="1" dirty="0" smtClean="0">
                <a:solidFill>
                  <a:srgbClr val="520A06"/>
                </a:solidFill>
                <a:latin typeface="Calibri" panose="020F0502020204030204" pitchFamily="34" charset="0"/>
                <a:cs typeface="Calibri" panose="020F0502020204030204" pitchFamily="34" charset="0"/>
              </a:rPr>
              <a:t>Reasons for the Gender Wage Gap</a:t>
            </a:r>
            <a:endParaRPr lang="en-US" dirty="0" smtClean="0">
              <a:solidFill>
                <a:srgbClr val="520A06"/>
              </a:solidFill>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Industry of employment</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Type of job worked</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Number of hours worked</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Time with employer</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Education</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County</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No statistical answer to a political question</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83951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Gender Wage Gap</a:t>
            </a:r>
          </a:p>
          <a:p>
            <a:endParaRPr lang="en-US" sz="2000" b="1" dirty="0">
              <a:solidFill>
                <a:schemeClr val="tx1"/>
              </a:solidFill>
              <a:latin typeface="Calibri" panose="020F0502020204030204" pitchFamily="34" charset="0"/>
              <a:cs typeface="Calibri" panose="020F0502020204030204" pitchFamily="34" charset="0"/>
            </a:endParaRPr>
          </a:p>
          <a:p>
            <a:r>
              <a:rPr lang="en-US" sz="2000" b="1" dirty="0" smtClean="0">
                <a:solidFill>
                  <a:srgbClr val="520A06"/>
                </a:solidFill>
                <a:latin typeface="Calibri" panose="020F0502020204030204" pitchFamily="34" charset="0"/>
                <a:cs typeface="Calibri" panose="020F0502020204030204" pitchFamily="34" charset="0"/>
              </a:rPr>
              <a:t>Limitations of the Data</a:t>
            </a:r>
            <a:endParaRPr lang="en-US" dirty="0" smtClean="0">
              <a:solidFill>
                <a:srgbClr val="520A06"/>
              </a:solidFill>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Very little on occupation</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Hard to compare apples to apples</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Data we do have are for licensed occupations</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These tend to skew toward female jobs</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Many in health care and educational services</a:t>
            </a: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473295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Gender Wage Gap</a:t>
            </a:r>
          </a:p>
          <a:p>
            <a:endParaRPr lang="en-US" sz="2000" b="1" dirty="0">
              <a:solidFill>
                <a:schemeClr val="tx1"/>
              </a:solidFill>
              <a:latin typeface="Calibri" panose="020F0502020204030204" pitchFamily="34" charset="0"/>
              <a:cs typeface="Calibri" panose="020F0502020204030204" pitchFamily="34" charset="0"/>
            </a:endParaRPr>
          </a:p>
          <a:p>
            <a:r>
              <a:rPr lang="en-US" sz="2000" b="1" dirty="0" smtClean="0">
                <a:solidFill>
                  <a:srgbClr val="520A06"/>
                </a:solidFill>
                <a:latin typeface="Calibri" panose="020F0502020204030204" pitchFamily="34" charset="0"/>
                <a:cs typeface="Calibri" panose="020F0502020204030204" pitchFamily="34" charset="0"/>
              </a:rPr>
              <a:t>2018 Study: Occupations</a:t>
            </a:r>
            <a:endParaRPr lang="en-US" dirty="0" smtClean="0">
              <a:solidFill>
                <a:srgbClr val="520A06"/>
              </a:solidFill>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From 2005 to 2017, 87,000 total wage records met criteria</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Average total wage records </a:t>
            </a:r>
            <a:r>
              <a:rPr lang="en-US" sz="2000" b="1" dirty="0" smtClean="0">
                <a:latin typeface="Calibri" panose="020F0502020204030204" pitchFamily="34" charset="0"/>
                <a:cs typeface="Calibri" panose="020F0502020204030204" pitchFamily="34" charset="0"/>
              </a:rPr>
              <a:t>per quarter</a:t>
            </a:r>
            <a:r>
              <a:rPr lang="en-US" sz="2000" dirty="0" smtClean="0">
                <a:latin typeface="Calibri" panose="020F0502020204030204" pitchFamily="34" charset="0"/>
                <a:cs typeface="Calibri" panose="020F0502020204030204" pitchFamily="34" charset="0"/>
              </a:rPr>
              <a:t>: more than 300,000</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228 occupations (at least 5 females/5 males)</a:t>
            </a: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81 with significantly different wages</a:t>
            </a:r>
          </a:p>
          <a:p>
            <a:pPr marL="10287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76 - males earned more</a:t>
            </a:r>
          </a:p>
          <a:p>
            <a:pPr marL="1028700" lvl="1"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5 - females earned more</a:t>
            </a: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03001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Average Annual Wage in Wyoming by Sex,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264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Average Annual Wage in Wyoming by Sex, 2000-2024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6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a:solidFill>
                  <a:schemeClr val="bg1"/>
                </a:solidFill>
                <a:latin typeface="Arial Black" panose="020B0A04020102020204" pitchFamily="34" charset="0"/>
              </a:rPr>
              <a:t>Women in Wyoming’s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787400"/>
            <a:ext cx="8594725" cy="3903663"/>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Overview</a:t>
            </a:r>
          </a:p>
        </p:txBody>
      </p:sp>
      <p:sp>
        <p:nvSpPr>
          <p:cNvPr id="10" name="TextBox 9"/>
          <p:cNvSpPr txBox="1"/>
          <p:nvPr/>
        </p:nvSpPr>
        <p:spPr>
          <a:xfrm>
            <a:off x="2601532" y="1308070"/>
            <a:ext cx="4166315" cy="1938992"/>
          </a:xfrm>
          <a:prstGeom prst="rect">
            <a:avLst/>
          </a:prstGeom>
          <a:noFill/>
        </p:spPr>
        <p:txBody>
          <a:bodyPr wrap="square" rtlCol="0">
            <a:spAutoFit/>
          </a:bodyPr>
          <a:lstStyle/>
          <a:p>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Introduction</a:t>
            </a:r>
          </a:p>
          <a:p>
            <a:pPr marL="342900" indent="-34290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Gender Wage Gap</a:t>
            </a: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Recent Trends</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038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Females’ Wages as Percentage of Males’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765336"/>
            <a:ext cx="8442977" cy="2862078"/>
          </a:xfrm>
          <a:prstGeom prst="rect">
            <a:avLst/>
          </a:prstGeom>
        </p:spPr>
      </p:pic>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3158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7" y="1826219"/>
            <a:ext cx="8446025" cy="285903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Females’ Wages as % of Males’ Wages by Industry,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6393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7" y="1826219"/>
            <a:ext cx="8446025" cy="285903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Females’ Wages as % of Males’ Wages by Selected Industry, 2000 and 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298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987" y="1826219"/>
            <a:ext cx="8446025" cy="2859030"/>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Females’ Wages as % of Males’ Wages by Age Group</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10484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850" y="1206831"/>
            <a:ext cx="3883825" cy="3611464"/>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lgn="l"/>
            <a:r>
              <a:rPr lang="en-US" sz="2000" b="1" dirty="0" smtClean="0">
                <a:latin typeface="Calibri" panose="020F0502020204030204" pitchFamily="34" charset="0"/>
                <a:cs typeface="Calibri" panose="020F0502020204030204" pitchFamily="34" charset="0"/>
              </a:rPr>
              <a:t>Females’ Wages </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as % of Males’ Wages</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by County of Employment</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1802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290" y="1220568"/>
            <a:ext cx="5613487" cy="316468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Gender Wage Gap</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lgn="l"/>
            <a:r>
              <a:rPr lang="en-US" sz="2000" b="1" dirty="0" smtClean="0">
                <a:latin typeface="Calibri" panose="020F0502020204030204" pitchFamily="34" charset="0"/>
                <a:cs typeface="Calibri" panose="020F0502020204030204" pitchFamily="34" charset="0"/>
              </a:rPr>
              <a:t>Females’ Wages </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as % of Males’ Wages</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by State</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7" name="TextBox 6"/>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American Community Survey,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085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a:solidFill>
                  <a:schemeClr val="bg1"/>
                </a:solidFill>
                <a:latin typeface="Arial Black" panose="020B0A04020102020204" pitchFamily="34" charset="0"/>
              </a:rPr>
              <a:t>Women in Wyoming’s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2318197"/>
            <a:ext cx="8594725" cy="2372866"/>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Part 3: Recent Trends</a:t>
            </a:r>
          </a:p>
        </p:txBody>
      </p:sp>
    </p:spTree>
    <p:extLst>
      <p:ext uri="{BB962C8B-B14F-4D97-AF65-F5344CB8AC3E}">
        <p14:creationId xmlns:p14="http://schemas.microsoft.com/office/powerpoint/2010/main" val="640250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Recent Trends</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Change in the Number of Persons Working by Sex and Age, 2019-2023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37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Recent Trends</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Persons Younger than 20 Working in Wyoming by Sex, 2019-2023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5398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Recent Trends</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Persons Younger than 20 Working in Wyoming by Sex, 2000-2023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64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ctrTitle"/>
          </p:nvPr>
        </p:nvSpPr>
        <p:spPr>
          <a:xfrm>
            <a:off x="1479550" y="131763"/>
            <a:ext cx="6858000" cy="528637"/>
          </a:xfrm>
        </p:spPr>
        <p:txBody>
          <a:bodyPr>
            <a:normAutofit/>
          </a:bodyPr>
          <a:lstStyle/>
          <a:p>
            <a:pPr>
              <a:spcBef>
                <a:spcPct val="0"/>
              </a:spcBef>
              <a:spcAft>
                <a:spcPct val="0"/>
              </a:spcAft>
              <a:defRPr/>
            </a:pPr>
            <a:r>
              <a:rPr lang="en-US" sz="2000" dirty="0">
                <a:solidFill>
                  <a:schemeClr val="bg1"/>
                </a:solidFill>
                <a:latin typeface="Arial Black" panose="020B0A04020102020204" pitchFamily="34" charset="0"/>
              </a:rPr>
              <a:t>Women in Wyoming’s Labor Market</a:t>
            </a:r>
            <a:endParaRPr lang="en-US" altLang="en-US" sz="2000" dirty="0" smtClean="0">
              <a:solidFill>
                <a:srgbClr val="A22A30"/>
              </a:solidFill>
              <a:latin typeface="Arial Black" panose="020B0A04020102020204" pitchFamily="34" charset="0"/>
              <a:sym typeface="Libre Franklin Medium"/>
            </a:endParaRPr>
          </a:p>
        </p:txBody>
      </p:sp>
      <p:sp>
        <p:nvSpPr>
          <p:cNvPr id="3" name="Subtitle 2"/>
          <p:cNvSpPr>
            <a:spLocks noGrp="1"/>
          </p:cNvSpPr>
          <p:nvPr>
            <p:ph type="subTitle" idx="1"/>
          </p:nvPr>
        </p:nvSpPr>
        <p:spPr>
          <a:xfrm>
            <a:off x="230188" y="2318197"/>
            <a:ext cx="8594725" cy="2372866"/>
          </a:xfrm>
        </p:spPr>
        <p:txBody>
          <a:bodyPr/>
          <a:lstStyle/>
          <a:p>
            <a:pPr marL="457200" indent="-342900" eaLnBrk="1" fontAlgn="auto" hangingPunct="1">
              <a:buClr>
                <a:schemeClr val="dk2"/>
              </a:buClr>
              <a:defRPr/>
            </a:pPr>
            <a:r>
              <a:rPr lang="en-US" sz="2000" b="1" dirty="0" smtClean="0">
                <a:solidFill>
                  <a:schemeClr val="tx1"/>
                </a:solidFill>
                <a:latin typeface="Calibri" panose="020F0502020204030204" pitchFamily="34" charset="0"/>
                <a:ea typeface="Libre Franklin"/>
                <a:cs typeface="Calibri" panose="020F0502020204030204" pitchFamily="34" charset="0"/>
                <a:sym typeface="Libre Franklin"/>
              </a:rPr>
              <a:t>Part 1: Introduction</a:t>
            </a:r>
          </a:p>
        </p:txBody>
      </p:sp>
    </p:spTree>
    <p:extLst>
      <p:ext uri="{BB962C8B-B14F-4D97-AF65-F5344CB8AC3E}">
        <p14:creationId xmlns:p14="http://schemas.microsoft.com/office/powerpoint/2010/main" val="638662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Recent Trends</a:t>
            </a:r>
          </a:p>
          <a:p>
            <a:endParaRPr lang="en-US" sz="2000" b="1" dirty="0">
              <a:solidFill>
                <a:schemeClr val="tx1"/>
              </a:solidFill>
              <a:latin typeface="Calibri" panose="020F0502020204030204" pitchFamily="34" charset="0"/>
              <a:cs typeface="Calibri" panose="020F0502020204030204" pitchFamily="34" charset="0"/>
            </a:endParaRPr>
          </a:p>
          <a:p>
            <a:r>
              <a:rPr lang="en-US" sz="2000" b="1" dirty="0" smtClean="0">
                <a:solidFill>
                  <a:srgbClr val="520A06"/>
                </a:solidFill>
                <a:latin typeface="Calibri" panose="020F0502020204030204" pitchFamily="34" charset="0"/>
                <a:cs typeface="Calibri" panose="020F0502020204030204" pitchFamily="34" charset="0"/>
              </a:rPr>
              <a:t>Increase in Females Younger than 20 by Industry, 2019-2023</a:t>
            </a:r>
            <a:endParaRPr lang="en-US" dirty="0" smtClean="0">
              <a:solidFill>
                <a:srgbClr val="520A06"/>
              </a:solidFill>
            </a:endParaRPr>
          </a:p>
          <a:p>
            <a:pPr marL="571500" indent="-457200">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Leisure </a:t>
            </a:r>
            <a:r>
              <a:rPr lang="en-US" sz="2000" dirty="0">
                <a:latin typeface="Calibri" panose="020F0502020204030204" pitchFamily="34" charset="0"/>
                <a:cs typeface="Calibri" panose="020F0502020204030204" pitchFamily="34" charset="0"/>
              </a:rPr>
              <a:t>&amp; Hospitality: 633, 12.5</a:t>
            </a:r>
            <a:r>
              <a:rPr lang="en-US" sz="2000" dirty="0" smtClean="0">
                <a:latin typeface="Calibri" panose="020F0502020204030204" pitchFamily="34" charset="0"/>
                <a:cs typeface="Calibri" panose="020F0502020204030204" pitchFamily="34" charset="0"/>
              </a:rPr>
              <a:t>%</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Retail Trade: 237, 10.8</a:t>
            </a:r>
            <a:r>
              <a:rPr lang="en-US" sz="2000" dirty="0" smtClean="0">
                <a:latin typeface="Calibri" panose="020F0502020204030204" pitchFamily="34" charset="0"/>
                <a:cs typeface="Calibri" panose="020F0502020204030204" pitchFamily="34" charset="0"/>
              </a:rPr>
              <a:t>%</a:t>
            </a:r>
          </a:p>
          <a:p>
            <a:pPr marL="571500" indent="-4572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571500" indent="-457200">
              <a:buFont typeface="Arial" panose="020B0604020202020204" pitchFamily="34" charset="0"/>
              <a:buChar char="•"/>
            </a:pPr>
            <a:r>
              <a:rPr lang="en-US" sz="2000" dirty="0">
                <a:latin typeface="Calibri" panose="020F0502020204030204" pitchFamily="34" charset="0"/>
                <a:cs typeface="Calibri" panose="020F0502020204030204" pitchFamily="34" charset="0"/>
              </a:rPr>
              <a:t>Health Care &amp; Social Assistance: 192, 18.3%</a:t>
            </a: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88556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048" y="1206831"/>
            <a:ext cx="3883825" cy="3581106"/>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Recent Trends</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lgn="l"/>
            <a:r>
              <a:rPr lang="en-US" sz="2000" b="1" dirty="0">
                <a:latin typeface="Calibri" panose="020F0502020204030204" pitchFamily="34" charset="0"/>
                <a:cs typeface="Calibri" panose="020F0502020204030204" pitchFamily="34" charset="0"/>
              </a:rPr>
              <a:t>Increase in Females Younger </a:t>
            </a:r>
            <a:r>
              <a:rPr lang="en-US" sz="2000" b="1" dirty="0" smtClean="0">
                <a:latin typeface="Calibri" panose="020F0502020204030204" pitchFamily="34" charset="0"/>
                <a:cs typeface="Calibri" panose="020F0502020204030204" pitchFamily="34" charset="0"/>
              </a:rPr>
              <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than </a:t>
            </a:r>
            <a:r>
              <a:rPr lang="en-US" sz="2000" b="1" dirty="0">
                <a:latin typeface="Calibri" panose="020F0502020204030204" pitchFamily="34" charset="0"/>
                <a:cs typeface="Calibri" panose="020F0502020204030204" pitchFamily="34" charset="0"/>
              </a:rPr>
              <a:t>20 </a:t>
            </a:r>
            <a:r>
              <a:rPr lang="en-US" sz="2000" b="1" dirty="0" smtClean="0">
                <a:latin typeface="Calibri" panose="020F0502020204030204" pitchFamily="34" charset="0"/>
                <a:cs typeface="Calibri" panose="020F0502020204030204" pitchFamily="34" charset="0"/>
              </a:rPr>
              <a:t>Working by </a:t>
            </a:r>
            <a:r>
              <a:rPr lang="en-US" sz="2000" b="1" dirty="0">
                <a:latin typeface="Calibri" panose="020F0502020204030204" pitchFamily="34" charset="0"/>
                <a:cs typeface="Calibri" panose="020F0502020204030204" pitchFamily="34" charset="0"/>
              </a:rPr>
              <a:t>County, </a:t>
            </a:r>
            <a:r>
              <a:rPr lang="en-US" sz="2000" b="1" dirty="0" smtClean="0">
                <a:latin typeface="Calibri" panose="020F0502020204030204" pitchFamily="34" charset="0"/>
                <a:cs typeface="Calibri" panose="020F0502020204030204" pitchFamily="34" charset="0"/>
              </a:rPr>
              <a:t/>
            </a:r>
            <a:br>
              <a:rPr lang="en-US" sz="2000" b="1"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2019-2023</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Campbell: 249, 26.5%</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Fremont: 130, 20.6%</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Sheridan: 120, 21.0%</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Park: 115, 19.8%</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Laramie: 107, 5.5%</a:t>
            </a:r>
          </a:p>
          <a:p>
            <a:pPr algn="l">
              <a:buFont typeface="Arial" panose="020B0604020202020204" pitchFamily="34" charset="0"/>
              <a:buChar char="•"/>
            </a:pPr>
            <a:r>
              <a:rPr lang="en-US" sz="2000" dirty="0">
                <a:latin typeface="Calibri" panose="020F0502020204030204" pitchFamily="34" charset="0"/>
                <a:cs typeface="Calibri" panose="020F0502020204030204" pitchFamily="34" charset="0"/>
              </a:rPr>
              <a:t>Lincoln: 103, 27.6</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1475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a:solidFill>
                  <a:schemeClr val="tx1"/>
                </a:solidFill>
                <a:latin typeface="Calibri" panose="020F0502020204030204" pitchFamily="34" charset="0"/>
                <a:cs typeface="Calibri" panose="020F0502020204030204" pitchFamily="34" charset="0"/>
              </a:rPr>
              <a:t> Recent </a:t>
            </a:r>
            <a:r>
              <a:rPr lang="en-US" sz="2000" b="1" dirty="0" smtClean="0">
                <a:solidFill>
                  <a:schemeClr val="tx1"/>
                </a:solidFill>
                <a:latin typeface="Calibri" panose="020F0502020204030204" pitchFamily="34" charset="0"/>
                <a:cs typeface="Calibri" panose="020F0502020204030204" pitchFamily="34" charset="0"/>
              </a:rPr>
              <a:t>Trends</a:t>
            </a:r>
          </a:p>
          <a:p>
            <a:endParaRPr lang="en-US" sz="2000" dirty="0" smtClean="0">
              <a:latin typeface="Calibri" panose="020F0502020204030204" pitchFamily="34" charset="0"/>
              <a:cs typeface="Calibri" panose="020F0502020204030204" pitchFamily="34" charset="0"/>
            </a:endParaRPr>
          </a:p>
          <a:p>
            <a:pPr marL="114300" indent="0">
              <a:spcAft>
                <a:spcPts val="1200"/>
              </a:spcAft>
            </a:pPr>
            <a:r>
              <a:rPr lang="en-US" sz="2000" b="1" dirty="0" smtClean="0">
                <a:solidFill>
                  <a:srgbClr val="520A06"/>
                </a:solidFill>
                <a:latin typeface="Calibri" panose="020F0502020204030204" pitchFamily="34" charset="0"/>
                <a:cs typeface="Calibri" panose="020F0502020204030204" pitchFamily="34" charset="0"/>
              </a:rPr>
              <a:t>What is Professional &amp; Business Services?</a:t>
            </a:r>
          </a:p>
          <a:p>
            <a:pPr marL="571500" indent="-457200" algn="l">
              <a:spcAft>
                <a:spcPts val="1200"/>
              </a:spcAft>
              <a:buFont typeface="Arial" panose="020B0604020202020204" pitchFamily="34" charset="0"/>
              <a:buChar char="•"/>
            </a:pPr>
            <a:r>
              <a:rPr lang="en-US" sz="2000" dirty="0" err="1" smtClean="0">
                <a:latin typeface="Calibri" panose="020F0502020204030204" pitchFamily="34" charset="0"/>
                <a:cs typeface="Calibri" panose="020F0502020204030204" pitchFamily="34" charset="0"/>
              </a:rPr>
              <a:t>Supersector</a:t>
            </a:r>
            <a:r>
              <a:rPr lang="en-US" sz="2000" dirty="0" smtClean="0">
                <a:latin typeface="Calibri" panose="020F0502020204030204" pitchFamily="34" charset="0"/>
                <a:cs typeface="Calibri" panose="020F0502020204030204" pitchFamily="34" charset="0"/>
              </a:rPr>
              <a:t> made up of three sectors:</a:t>
            </a: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Professional </a:t>
            </a:r>
            <a:r>
              <a:rPr lang="en-US" sz="2000" dirty="0">
                <a:latin typeface="Calibri" panose="020F0502020204030204" pitchFamily="34" charset="0"/>
                <a:cs typeface="Calibri" panose="020F0502020204030204" pitchFamily="34" charset="0"/>
              </a:rPr>
              <a:t>&amp; technical services </a:t>
            </a:r>
            <a:endParaRPr lang="en-US" sz="2000" dirty="0" smtClean="0">
              <a:latin typeface="Calibri" panose="020F0502020204030204" pitchFamily="34" charset="0"/>
              <a:cs typeface="Calibri" panose="020F0502020204030204" pitchFamily="34" charset="0"/>
            </a:endParaRPr>
          </a:p>
          <a:p>
            <a:pPr marL="1028700" lvl="1" indent="-457200" algn="l">
              <a:spcAft>
                <a:spcPts val="1200"/>
              </a:spcAft>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Management </a:t>
            </a:r>
            <a:r>
              <a:rPr lang="en-US" sz="2000" dirty="0">
                <a:latin typeface="Calibri" panose="020F0502020204030204" pitchFamily="34" charset="0"/>
                <a:cs typeface="Calibri" panose="020F0502020204030204" pitchFamily="34" charset="0"/>
              </a:rPr>
              <a:t>of companies &amp; enterprises </a:t>
            </a:r>
            <a:endParaRPr lang="en-US" sz="2000" dirty="0" smtClean="0">
              <a:latin typeface="Calibri" panose="020F0502020204030204" pitchFamily="34" charset="0"/>
              <a:cs typeface="Calibri" panose="020F0502020204030204" pitchFamily="34" charset="0"/>
            </a:endParaRPr>
          </a:p>
          <a:p>
            <a:pPr marL="1028700" lvl="1" indent="-457200" algn="l">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dministrative </a:t>
            </a:r>
            <a:r>
              <a:rPr lang="en-US" sz="2000" dirty="0">
                <a:latin typeface="Calibri" panose="020F0502020204030204" pitchFamily="34" charset="0"/>
                <a:cs typeface="Calibri" panose="020F0502020204030204" pitchFamily="34" charset="0"/>
              </a:rPr>
              <a:t>&amp; waste </a:t>
            </a:r>
            <a:r>
              <a:rPr lang="en-US" sz="2000" dirty="0" smtClean="0">
                <a:latin typeface="Calibri" panose="020F0502020204030204" pitchFamily="34" charset="0"/>
                <a:cs typeface="Calibri" panose="020F0502020204030204" pitchFamily="34" charset="0"/>
              </a:rPr>
              <a:t>services</a:t>
            </a:r>
            <a:endParaRPr lang="en-US" sz="2000" dirty="0">
              <a:latin typeface="Calibri" panose="020F0502020204030204" pitchFamily="34" charset="0"/>
              <a:cs typeface="Calibri" panose="020F0502020204030204" pitchFamily="34" charset="0"/>
            </a:endParaRPr>
          </a:p>
          <a:p>
            <a:pPr marL="114300" indent="0" algn="l"/>
            <a:endParaRPr lang="en-US" sz="2000" dirty="0">
              <a:latin typeface="Calibri" panose="020F0502020204030204" pitchFamily="34" charset="0"/>
              <a:cs typeface="Calibri" panose="020F0502020204030204" pitchFamily="34" charset="0"/>
            </a:endParaRPr>
          </a:p>
          <a:p>
            <a:pPr marL="571500" indent="-457200" algn="l">
              <a:buFont typeface="Arial" panose="020B0604020202020204" pitchFamily="34" charset="0"/>
              <a:buChar char="•"/>
            </a:pPr>
            <a:endParaRPr lang="en-US" sz="2000" dirty="0" smtClean="0">
              <a:latin typeface="Calibri" panose="020F0502020204030204" pitchFamily="34" charset="0"/>
              <a:cs typeface="Calibri" panose="020F0502020204030204" pitchFamily="34" charset="0"/>
            </a:endParaRPr>
          </a:p>
          <a:p>
            <a:endParaRPr lang="en-US" dirty="0"/>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North American Industry Classification System.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3340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Recent Trends</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Persons Working in Professional &amp; Business Services by Sex, 2019-2023</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Demographics of the Workforce, Research &amp; Planning, WY DWS.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2490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884" y="131064"/>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2000" dirty="0">
              <a:latin typeface="Arial Black" panose="020B0A04020102020204" pitchFamily="34" charset="0"/>
            </a:endParaRPr>
          </a:p>
        </p:txBody>
      </p:sp>
      <p:sp>
        <p:nvSpPr>
          <p:cNvPr id="3" name="Subtitle 2"/>
          <p:cNvSpPr>
            <a:spLocks noGrp="1"/>
          </p:cNvSpPr>
          <p:nvPr>
            <p:ph type="subTitle" idx="1"/>
          </p:nvPr>
        </p:nvSpPr>
        <p:spPr>
          <a:xfrm>
            <a:off x="230076" y="1430555"/>
            <a:ext cx="7533475" cy="403059"/>
          </a:xfrm>
        </p:spPr>
        <p:txBody>
          <a:bodyPr>
            <a:normAutofit fontScale="62500" lnSpcReduction="20000"/>
          </a:bodyPr>
          <a:lstStyle/>
          <a:p>
            <a:r>
              <a:rPr lang="en-US" b="1" smtClean="0">
                <a:latin typeface="Calibri" panose="020F0502020204030204" pitchFamily="34" charset="0"/>
                <a:cs typeface="Calibri" panose="020F0502020204030204" pitchFamily="34" charset="0"/>
              </a:rPr>
              <a:t>Contact Us</a:t>
            </a:r>
          </a:p>
          <a:p>
            <a:endParaRPr lang="en-US" smtClean="0"/>
          </a:p>
          <a:p>
            <a:endParaRPr lang="en-US" dirty="0"/>
          </a:p>
        </p:txBody>
      </p:sp>
      <p:sp>
        <p:nvSpPr>
          <p:cNvPr id="6" name="TextBox 5"/>
          <p:cNvSpPr txBox="1"/>
          <p:nvPr/>
        </p:nvSpPr>
        <p:spPr>
          <a:xfrm>
            <a:off x="2308727" y="2012147"/>
            <a:ext cx="3144356" cy="2246769"/>
          </a:xfrm>
          <a:prstGeom prst="rect">
            <a:avLst/>
          </a:prstGeom>
          <a:noFill/>
        </p:spPr>
        <p:txBody>
          <a:bodyPr wrap="square" numCol="1" rtlCol="0">
            <a:spAutoFit/>
          </a:bodyPr>
          <a:lstStyle/>
          <a:p>
            <a:r>
              <a:rPr lang="en-US" dirty="0" smtClean="0">
                <a:latin typeface="Calibri" panose="020F0502020204030204" pitchFamily="34" charset="0"/>
                <a:cs typeface="Calibri" panose="020F0502020204030204" pitchFamily="34" charset="0"/>
              </a:rPr>
              <a:t>Michael Moore, Research Supervisor</a:t>
            </a:r>
          </a:p>
          <a:p>
            <a:r>
              <a:rPr lang="en-US" dirty="0" smtClean="0">
                <a:latin typeface="Calibri" panose="020F0502020204030204" pitchFamily="34" charset="0"/>
                <a:cs typeface="Calibri" panose="020F0502020204030204" pitchFamily="34" charset="0"/>
              </a:rPr>
              <a:t>(307) 473-3814</a:t>
            </a:r>
          </a:p>
          <a:p>
            <a:r>
              <a:rPr lang="en-US" dirty="0" smtClean="0">
                <a:latin typeface="Calibri" panose="020F0502020204030204" pitchFamily="34" charset="0"/>
                <a:cs typeface="Calibri" panose="020F0502020204030204" pitchFamily="34" charset="0"/>
                <a:hlinkClick r:id="rId3"/>
              </a:rPr>
              <a:t>Michael.Moore@wyo.gov</a:t>
            </a:r>
            <a:endParaRPr lang="en-US" dirty="0">
              <a:latin typeface="Calibri" panose="020F0502020204030204" pitchFamily="34" charset="0"/>
              <a:cs typeface="Calibri" panose="020F0502020204030204" pitchFamily="34" charset="0"/>
            </a:endParaRPr>
          </a:p>
          <a:p>
            <a:endParaRPr lang="en-US" altLang="en-US" dirty="0" smtClean="0">
              <a:solidFill>
                <a:srgbClr val="595959"/>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444 </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W. Collins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Drive</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Suite 3100</a:t>
            </a: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Casper</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 WY </a:t>
            </a:r>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82601</a:t>
            </a:r>
          </a:p>
          <a:p>
            <a:endParaRPr lang="en-US" altLang="en-US" dirty="0">
              <a:solidFill>
                <a:srgbClr val="0D2C36"/>
              </a:solidFill>
              <a:latin typeface="Calibri" panose="020F0502020204030204" pitchFamily="34" charset="0"/>
              <a:ea typeface="Libre Franklin"/>
              <a:cs typeface="Calibri" panose="020F0502020204030204" pitchFamily="34" charset="0"/>
              <a:sym typeface="Libre Franklin"/>
            </a:endParaRPr>
          </a:p>
          <a:p>
            <a:r>
              <a:rPr lang="en-US" altLang="en-US" dirty="0" smtClean="0">
                <a:solidFill>
                  <a:srgbClr val="0D2C36"/>
                </a:solidFill>
                <a:latin typeface="Calibri" panose="020F0502020204030204" pitchFamily="34" charset="0"/>
                <a:ea typeface="Libre Franklin"/>
                <a:cs typeface="Calibri" panose="020F0502020204030204" pitchFamily="34" charset="0"/>
                <a:sym typeface="Libre Franklin"/>
              </a:rPr>
              <a:t>https</a:t>
            </a:r>
            <a:r>
              <a:rPr lang="en-US" altLang="en-US" dirty="0">
                <a:solidFill>
                  <a:srgbClr val="0D2C36"/>
                </a:solidFill>
                <a:latin typeface="Calibri" panose="020F0502020204030204" pitchFamily="34" charset="0"/>
                <a:ea typeface="Libre Franklin"/>
                <a:cs typeface="Calibri" panose="020F0502020204030204" pitchFamily="34" charset="0"/>
                <a:sym typeface="Libre Franklin"/>
              </a:rPr>
              <a:t>://doe.state.wy.us/LMI</a:t>
            </a:r>
          </a:p>
          <a:p>
            <a:endParaRPr lang="en-US" dirty="0">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913" y="2480200"/>
            <a:ext cx="1173482" cy="1127762"/>
          </a:xfrm>
          <a:prstGeom prst="rect">
            <a:avLst/>
          </a:prstGeom>
        </p:spPr>
      </p:pic>
    </p:spTree>
    <p:extLst>
      <p:ext uri="{BB962C8B-B14F-4D97-AF65-F5344CB8AC3E}">
        <p14:creationId xmlns:p14="http://schemas.microsoft.com/office/powerpoint/2010/main" val="3632926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Wyoming Population Estimates by Sex, 2024</a:t>
            </a:r>
            <a:endParaRPr lang="en-US" sz="2000" b="1" dirty="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73272858"/>
              </p:ext>
            </p:extLst>
          </p:nvPr>
        </p:nvGraphicFramePr>
        <p:xfrm>
          <a:off x="2503865" y="1965582"/>
          <a:ext cx="4290808" cy="2355280"/>
        </p:xfrm>
        <a:graphic>
          <a:graphicData uri="http://schemas.openxmlformats.org/drawingml/2006/table">
            <a:tbl>
              <a:tblPr/>
              <a:tblGrid>
                <a:gridCol w="1072702">
                  <a:extLst>
                    <a:ext uri="{9D8B030D-6E8A-4147-A177-3AD203B41FA5}">
                      <a16:colId xmlns:a16="http://schemas.microsoft.com/office/drawing/2014/main" val="2307239244"/>
                    </a:ext>
                  </a:extLst>
                </a:gridCol>
                <a:gridCol w="1072702">
                  <a:extLst>
                    <a:ext uri="{9D8B030D-6E8A-4147-A177-3AD203B41FA5}">
                      <a16:colId xmlns:a16="http://schemas.microsoft.com/office/drawing/2014/main" val="3801061222"/>
                    </a:ext>
                  </a:extLst>
                </a:gridCol>
                <a:gridCol w="1072702">
                  <a:extLst>
                    <a:ext uri="{9D8B030D-6E8A-4147-A177-3AD203B41FA5}">
                      <a16:colId xmlns:a16="http://schemas.microsoft.com/office/drawing/2014/main" val="1725959577"/>
                    </a:ext>
                  </a:extLst>
                </a:gridCol>
                <a:gridCol w="1072702">
                  <a:extLst>
                    <a:ext uri="{9D8B030D-6E8A-4147-A177-3AD203B41FA5}">
                      <a16:colId xmlns:a16="http://schemas.microsoft.com/office/drawing/2014/main" val="4015137821"/>
                    </a:ext>
                  </a:extLst>
                </a:gridCol>
              </a:tblGrid>
              <a:tr h="233196">
                <a:tc gridSpan="4">
                  <a:txBody>
                    <a:bodyPr/>
                    <a:lstStyle/>
                    <a:p>
                      <a:pPr algn="l" fontAlgn="b"/>
                      <a:r>
                        <a:rPr lang="en-US" sz="1300" b="1" i="0" u="none" strike="noStrike">
                          <a:solidFill>
                            <a:srgbClr val="000000"/>
                          </a:solidFill>
                          <a:effectLst/>
                          <a:latin typeface="Calibri" panose="020F0502020204030204" pitchFamily="34" charset="0"/>
                        </a:rPr>
                        <a:t>Wyoming Population Estimates by Sex, 2024</a:t>
                      </a:r>
                    </a:p>
                  </a:txBody>
                  <a:tcPr marL="11660" marR="11660" marT="1166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0216619"/>
                  </a:ext>
                </a:extLst>
              </a:tr>
              <a:tr h="233196">
                <a:tc>
                  <a:txBody>
                    <a:bodyPr/>
                    <a:lstStyle/>
                    <a:p>
                      <a:pPr algn="l" fontAlgn="b"/>
                      <a:endParaRPr lang="en-US" sz="1300" b="1" i="0" u="none" strike="noStrike" dirty="0">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extLst>
                  <a:ext uri="{0D108BD9-81ED-4DB2-BD59-A6C34878D82A}">
                    <a16:rowId xmlns:a16="http://schemas.microsoft.com/office/drawing/2014/main" val="4274475063"/>
                  </a:ext>
                </a:extLst>
              </a:tr>
              <a:tr h="233196">
                <a:tc>
                  <a:txBody>
                    <a:bodyPr/>
                    <a:lstStyle/>
                    <a:p>
                      <a:pPr algn="ctr" fontAlgn="b"/>
                      <a:r>
                        <a:rPr lang="en-US" sz="1300" b="1" i="0" u="none" strike="noStrike">
                          <a:solidFill>
                            <a:srgbClr val="000000"/>
                          </a:solidFill>
                          <a:effectLst/>
                          <a:latin typeface="Calibri" panose="020F0502020204030204" pitchFamily="34" charset="0"/>
                        </a:rPr>
                        <a:t>Sex</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N</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Average Age</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74727"/>
                  </a:ext>
                </a:extLst>
              </a:tr>
              <a:tr h="233196">
                <a:tc>
                  <a:txBody>
                    <a:bodyPr/>
                    <a:lstStyle/>
                    <a:p>
                      <a:pPr algn="l" fontAlgn="b"/>
                      <a:r>
                        <a:rPr lang="en-US" sz="1300" b="0" i="0" u="none" strike="noStrike">
                          <a:solidFill>
                            <a:srgbClr val="000000"/>
                          </a:solidFill>
                          <a:effectLst/>
                          <a:latin typeface="Calibri" panose="020F0502020204030204" pitchFamily="34" charset="0"/>
                        </a:rPr>
                        <a:t>Female</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287,054</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48.9</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0" i="0" u="none" strike="noStrike">
                          <a:solidFill>
                            <a:srgbClr val="000000"/>
                          </a:solidFill>
                          <a:effectLst/>
                          <a:latin typeface="Calibri" panose="020F0502020204030204" pitchFamily="34" charset="0"/>
                        </a:rPr>
                        <a:t>40.4</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7453538"/>
                  </a:ext>
                </a:extLst>
              </a:tr>
              <a:tr h="233196">
                <a:tc>
                  <a:txBody>
                    <a:bodyPr/>
                    <a:lstStyle/>
                    <a:p>
                      <a:pPr algn="l" fontAlgn="b"/>
                      <a:r>
                        <a:rPr lang="en-US" sz="1300" b="0" i="0" u="none" strike="noStrike">
                          <a:solidFill>
                            <a:srgbClr val="000000"/>
                          </a:solidFill>
                          <a:effectLst/>
                          <a:latin typeface="Calibri" panose="020F0502020204030204" pitchFamily="34" charset="0"/>
                        </a:rPr>
                        <a:t>Male</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300,564</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51.1</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300" b="0" i="0" u="none" strike="noStrike">
                          <a:solidFill>
                            <a:srgbClr val="000000"/>
                          </a:solidFill>
                          <a:effectLst/>
                          <a:latin typeface="Calibri" panose="020F0502020204030204" pitchFamily="34" charset="0"/>
                        </a:rPr>
                        <a:t>39.4</a:t>
                      </a:r>
                    </a:p>
                  </a:txBody>
                  <a:tcPr marL="11660" marR="11660" marT="1166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462295"/>
                  </a:ext>
                </a:extLst>
              </a:tr>
              <a:tr h="233196">
                <a:tc>
                  <a:txBody>
                    <a:bodyPr/>
                    <a:lstStyle/>
                    <a:p>
                      <a:pPr algn="l" fontAlgn="b"/>
                      <a:r>
                        <a:rPr lang="en-US" sz="1300" b="1" i="0" u="none" strike="noStrike">
                          <a:solidFill>
                            <a:srgbClr val="000000"/>
                          </a:solidFill>
                          <a:effectLst/>
                          <a:latin typeface="Calibri" panose="020F0502020204030204" pitchFamily="34" charset="0"/>
                        </a:rPr>
                        <a:t>Total</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587,618</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100.0</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300" b="1" i="0" u="none" strike="noStrike">
                          <a:solidFill>
                            <a:srgbClr val="000000"/>
                          </a:solidFill>
                          <a:effectLst/>
                          <a:latin typeface="Calibri" panose="020F0502020204030204" pitchFamily="34" charset="0"/>
                        </a:rPr>
                        <a:t>39.9</a:t>
                      </a:r>
                    </a:p>
                  </a:txBody>
                  <a:tcPr marL="11660" marR="11660" marT="1166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57767636"/>
                  </a:ext>
                </a:extLst>
              </a:tr>
              <a:tr h="233196">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tc>
                  <a:txBody>
                    <a:bodyPr/>
                    <a:lstStyle/>
                    <a:p>
                      <a:pPr algn="l" fontAlgn="b"/>
                      <a:endParaRPr lang="en-US" sz="1300" b="0" i="0" u="none" strike="noStrike">
                        <a:solidFill>
                          <a:srgbClr val="000000"/>
                        </a:solidFill>
                        <a:effectLst/>
                        <a:latin typeface="Calibri" panose="020F0502020204030204" pitchFamily="34" charset="0"/>
                      </a:endParaRPr>
                    </a:p>
                  </a:txBody>
                  <a:tcPr marL="11660" marR="11660" marT="11660" marB="0" anchor="b">
                    <a:lnL>
                      <a:noFill/>
                    </a:lnL>
                    <a:lnR>
                      <a:noFill/>
                    </a:lnR>
                    <a:lnT>
                      <a:noFill/>
                    </a:lnT>
                    <a:lnB>
                      <a:noFill/>
                    </a:lnB>
                  </a:tcPr>
                </a:tc>
                <a:extLst>
                  <a:ext uri="{0D108BD9-81ED-4DB2-BD59-A6C34878D82A}">
                    <a16:rowId xmlns:a16="http://schemas.microsoft.com/office/drawing/2014/main" val="1311544843"/>
                  </a:ext>
                </a:extLst>
              </a:tr>
              <a:tr h="233196">
                <a:tc gridSpan="4">
                  <a:txBody>
                    <a:bodyPr/>
                    <a:lstStyle/>
                    <a:p>
                      <a:pPr algn="l" fontAlgn="b"/>
                      <a:r>
                        <a:rPr lang="fr-FR" sz="1300" b="0" i="0" u="none" strike="noStrike">
                          <a:solidFill>
                            <a:srgbClr val="000000"/>
                          </a:solidFill>
                          <a:effectLst/>
                          <a:latin typeface="Calibri" panose="020F0502020204030204" pitchFamily="34" charset="0"/>
                        </a:rPr>
                        <a:t>Source: U.S. Census Bureau, Population Division. </a:t>
                      </a:r>
                    </a:p>
                  </a:txBody>
                  <a:tcPr marL="11660" marR="11660" marT="1166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450829"/>
                  </a:ext>
                </a:extLst>
              </a:tr>
              <a:tr h="489712">
                <a:tc gridSpan="4">
                  <a:txBody>
                    <a:bodyPr/>
                    <a:lstStyle/>
                    <a:p>
                      <a:pPr algn="l" fontAlgn="b"/>
                      <a:r>
                        <a:rPr lang="en-US" sz="1300" b="0" i="0" u="none" strike="noStrike" dirty="0">
                          <a:solidFill>
                            <a:srgbClr val="000000"/>
                          </a:solidFill>
                          <a:effectLst/>
                          <a:latin typeface="Calibri" panose="020F0502020204030204" pitchFamily="34" charset="0"/>
                        </a:rPr>
                        <a:t>Prepared by M. Moore, Research &amp; Planning, WY DWS, 11/25/25. </a:t>
                      </a:r>
                    </a:p>
                  </a:txBody>
                  <a:tcPr marL="11660" marR="11660" marT="1166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2442574"/>
                  </a:ext>
                </a:extLst>
              </a:tr>
            </a:tbl>
          </a:graphicData>
        </a:graphic>
      </p:graphicFrame>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108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a:latin typeface="Calibri" panose="020F0502020204030204" pitchFamily="34" charset="0"/>
                <a:cs typeface="Calibri" panose="020F0502020204030204" pitchFamily="34" charset="0"/>
              </a:rPr>
              <a:t>Wyoming Population Estimates by Sex, </a:t>
            </a:r>
            <a:r>
              <a:rPr lang="en-US" sz="2000" b="1" dirty="0" smtClean="0">
                <a:latin typeface="Calibri" panose="020F0502020204030204" pitchFamily="34" charset="0"/>
                <a:cs typeface="Calibri" panose="020F0502020204030204" pitchFamily="34" charset="0"/>
              </a:rPr>
              <a:t>2000-2024</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U.S. Census Bureau.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74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Percent Change in Employment and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6" name="TextBox 5"/>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Quarterly Census of Employment and Wages (QCEW).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66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Percent Change in Employment and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Quarterly Census of Employment and Wages (QCEW).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03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1" y="1823171"/>
            <a:ext cx="8442977" cy="2862078"/>
          </a:xfrm>
          <a:prstGeom prst="rect">
            <a:avLst/>
          </a:prstGeom>
        </p:spPr>
      </p:pic>
      <p:sp>
        <p:nvSpPr>
          <p:cNvPr id="3" name="Subtitle 2"/>
          <p:cNvSpPr>
            <a:spLocks noGrp="1"/>
          </p:cNvSpPr>
          <p:nvPr>
            <p:ph type="subTitle" idx="1"/>
          </p:nvPr>
        </p:nvSpPr>
        <p:spPr>
          <a:xfrm>
            <a:off x="247773" y="781001"/>
            <a:ext cx="8571762" cy="3904248"/>
          </a:xfrm>
        </p:spPr>
        <p:txBody>
          <a:bodyPr>
            <a:normAutofit/>
          </a:bodyPr>
          <a:lstStyle/>
          <a:p>
            <a:r>
              <a:rPr lang="en-US" sz="2000" b="1" dirty="0" smtClean="0">
                <a:solidFill>
                  <a:schemeClr val="tx1"/>
                </a:solidFill>
                <a:latin typeface="Calibri" panose="020F0502020204030204" pitchFamily="34" charset="0"/>
                <a:cs typeface="Calibri" panose="020F0502020204030204" pitchFamily="34" charset="0"/>
              </a:rPr>
              <a:t>     Introduction</a:t>
            </a:r>
            <a:endParaRPr lang="en-US" sz="2000" dirty="0" smtClean="0">
              <a:latin typeface="Calibri" panose="020F0502020204030204" pitchFamily="34" charset="0"/>
              <a:cs typeface="Calibri" panose="020F0502020204030204" pitchFamily="34" charset="0"/>
            </a:endParaRPr>
          </a:p>
          <a:p>
            <a:pPr marL="114300" indent="0"/>
            <a:endParaRPr lang="en-US" sz="2000" b="1" dirty="0" smtClean="0">
              <a:latin typeface="Calibri" panose="020F0502020204030204" pitchFamily="34" charset="0"/>
              <a:cs typeface="Calibri" panose="020F0502020204030204" pitchFamily="34" charset="0"/>
            </a:endParaRPr>
          </a:p>
          <a:p>
            <a:pPr marL="114300" indent="0"/>
            <a:r>
              <a:rPr lang="en-US" sz="2000" b="1" dirty="0" smtClean="0">
                <a:latin typeface="Calibri" panose="020F0502020204030204" pitchFamily="34" charset="0"/>
                <a:cs typeface="Calibri" panose="020F0502020204030204" pitchFamily="34" charset="0"/>
              </a:rPr>
              <a:t>Over-the-Year Percent Change in Employment and Wages</a:t>
            </a:r>
            <a:endParaRPr lang="en-US" sz="2000" b="1"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1479884" y="148761"/>
            <a:ext cx="6858000" cy="529389"/>
          </a:xfrm>
        </p:spPr>
        <p:txBody>
          <a:bodyPr>
            <a:noAutofit/>
          </a:bodyPr>
          <a:lstStyle/>
          <a:p>
            <a:r>
              <a:rPr lang="en-US" sz="2000" dirty="0">
                <a:solidFill>
                  <a:schemeClr val="bg1"/>
                </a:solidFill>
                <a:latin typeface="Arial Black" panose="020B0A04020102020204" pitchFamily="34" charset="0"/>
              </a:rPr>
              <a:t>Women in Wyoming’s Labor Market</a:t>
            </a:r>
            <a:endParaRPr lang="en-US" sz="3000" dirty="0">
              <a:solidFill>
                <a:schemeClr val="bg1"/>
              </a:solidFill>
              <a:latin typeface="Arial Black" panose="020B0A04020102020204" pitchFamily="34" charset="0"/>
            </a:endParaRPr>
          </a:p>
        </p:txBody>
      </p:sp>
      <p:sp>
        <p:nvSpPr>
          <p:cNvPr id="5" name="TextBox 4"/>
          <p:cNvSpPr txBox="1"/>
          <p:nvPr/>
        </p:nvSpPr>
        <p:spPr>
          <a:xfrm>
            <a:off x="103614" y="4807414"/>
            <a:ext cx="5801932" cy="215444"/>
          </a:xfrm>
          <a:prstGeom prst="rect">
            <a:avLst/>
          </a:prstGeom>
          <a:noFill/>
        </p:spPr>
        <p:txBody>
          <a:bodyPr wrap="square" rtlCol="0">
            <a:spAutoFit/>
          </a:bodyPr>
          <a:lstStyle/>
          <a:p>
            <a:r>
              <a:rPr lang="en-US" sz="800" dirty="0" smtClean="0">
                <a:latin typeface="Calibri" panose="020F0502020204030204" pitchFamily="34" charset="0"/>
                <a:cs typeface="Calibri" panose="020F0502020204030204" pitchFamily="34" charset="0"/>
              </a:rPr>
              <a:t>Source: Quarterly Census of Employment and Wages (QCEW). </a:t>
            </a:r>
            <a:endParaRPr lang="en-US" sz="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22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WS Mode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WS_Template" id="{63736C03-8959-402B-8937-13EEC2418464}" vid="{EE06DDB6-2D06-4438-AD63-DF028B7C42F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11552</TotalTime>
  <Words>5844</Words>
  <Application>Microsoft Office PowerPoint</Application>
  <PresentationFormat>On-screen Show (16:9)</PresentationFormat>
  <Paragraphs>582</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Libre Franklin Medium</vt:lpstr>
      <vt:lpstr>Libre Franklin</vt:lpstr>
      <vt:lpstr>Arial</vt:lpstr>
      <vt:lpstr>Calibri</vt:lpstr>
      <vt:lpstr>Arial Black</vt:lpstr>
      <vt:lpstr>DWS Modern</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Youth in Wyoming and its Labor Market</vt:lpstr>
      <vt:lpstr>Youth in Wyoming and its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lpstr>Women in Wyoming’s Labor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DWS Modern Slides</dc:title>
  <dc:creator>Michael J. Moore</dc:creator>
  <cp:lastModifiedBy>Michael J. Moore</cp:lastModifiedBy>
  <cp:revision>328</cp:revision>
  <cp:lastPrinted>2026-01-12T16:10:23Z</cp:lastPrinted>
  <dcterms:modified xsi:type="dcterms:W3CDTF">2026-01-21T18:17:03Z</dcterms:modified>
</cp:coreProperties>
</file>