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sldIdLst>
    <p:sldId id="256" r:id="rId2"/>
    <p:sldId id="307" r:id="rId3"/>
    <p:sldId id="367" r:id="rId4"/>
    <p:sldId id="400" r:id="rId5"/>
    <p:sldId id="317" r:id="rId6"/>
    <p:sldId id="379" r:id="rId7"/>
    <p:sldId id="380" r:id="rId8"/>
    <p:sldId id="403" r:id="rId9"/>
    <p:sldId id="404" r:id="rId10"/>
    <p:sldId id="396" r:id="rId11"/>
    <p:sldId id="397" r:id="rId12"/>
    <p:sldId id="382" r:id="rId13"/>
    <p:sldId id="384" r:id="rId14"/>
    <p:sldId id="383" r:id="rId15"/>
    <p:sldId id="401" r:id="rId16"/>
    <p:sldId id="385" r:id="rId17"/>
    <p:sldId id="386" r:id="rId18"/>
    <p:sldId id="390" r:id="rId19"/>
    <p:sldId id="402" r:id="rId20"/>
    <p:sldId id="389" r:id="rId21"/>
    <p:sldId id="387" r:id="rId22"/>
    <p:sldId id="388" r:id="rId23"/>
    <p:sldId id="391" r:id="rId24"/>
    <p:sldId id="392" r:id="rId25"/>
    <p:sldId id="393" r:id="rId26"/>
    <p:sldId id="395" r:id="rId27"/>
    <p:sldId id="337" r:id="rId28"/>
  </p:sldIdLst>
  <p:sldSz cx="9144000" cy="5143500" type="screen16x9"/>
  <p:notesSz cx="7315200" cy="9601200"/>
  <p:embeddedFontLst>
    <p:embeddedFont>
      <p:font typeface="Libre Franklin Medium"/>
      <p:regular r:id="rId30"/>
      <p:bold r:id="rId31"/>
      <p:italic r:id="rId32"/>
      <p:boldItalic r:id="rId33"/>
    </p:embeddedFont>
    <p:embeddedFont>
      <p:font typeface="Arial Black" panose="020B0A04020102020204" pitchFamily="34" charset="0"/>
      <p:bold r:id="rId34"/>
    </p:embeddedFont>
    <p:embeddedFont>
      <p:font typeface="Calibri" panose="020F0502020204030204" pitchFamily="34" charset="0"/>
      <p:regular r:id="rId35"/>
      <p:bold r:id="rId36"/>
      <p:italic r:id="rId37"/>
      <p:boldItalic r:id="rId38"/>
    </p:embeddedFont>
    <p:embeddedFont>
      <p:font typeface="Libre Franklin"/>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C36"/>
    <a:srgbClr val="520A06"/>
    <a:srgbClr val="DBD9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06" autoAdjust="0"/>
  </p:normalViewPr>
  <p:slideViewPr>
    <p:cSldViewPr snapToGrid="0">
      <p:cViewPr varScale="1">
        <p:scale>
          <a:sx n="148" d="100"/>
          <a:sy n="148" d="100"/>
        </p:scale>
        <p:origin x="53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1"/>
            <a:ext cx="5852160" cy="4320540"/>
          </a:xfrm>
          <a:prstGeom prst="rect">
            <a:avLst/>
          </a:prstGeom>
          <a:noFill/>
          <a:ln>
            <a:noFill/>
          </a:ln>
        </p:spPr>
        <p:txBody>
          <a:bodyPr spcFirstLastPara="1" wrap="square" lIns="95684" tIns="95684" rIns="95684" bIns="95684"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31520" y="4560571"/>
            <a:ext cx="5852160" cy="4320540"/>
          </a:xfrm>
          <a:prstGeom prst="rect">
            <a:avLst/>
          </a:prstGeom>
        </p:spPr>
        <p:txBody>
          <a:bodyPr spcFirstLastPara="1" wrap="square" lIns="95684" tIns="95684" rIns="95684" bIns="95684" anchor="t" anchorCtr="0">
            <a:noAutofit/>
          </a:bodyPr>
          <a:lstStyle/>
          <a:p>
            <a:pPr marL="0" indent="0">
              <a:buNone/>
            </a:pPr>
            <a:r>
              <a:rPr lang="en-US" dirty="0" smtClean="0"/>
              <a:t>Good</a:t>
            </a:r>
            <a:r>
              <a:rPr lang="en-US" baseline="0" dirty="0" smtClean="0"/>
              <a:t> afternoon, my name is Michael Moore and I am the research supervisor for R&amp;P. </a:t>
            </a:r>
          </a:p>
          <a:p>
            <a:pPr marL="0" indent="0">
              <a:buNone/>
            </a:pPr>
            <a:endParaRPr lang="en-US" baseline="0" dirty="0" smtClean="0"/>
          </a:p>
          <a:p>
            <a:pPr marL="0" indent="0">
              <a:buNone/>
            </a:pPr>
            <a:r>
              <a:rPr lang="en-US" baseline="0" dirty="0" smtClean="0"/>
              <a:t>Thank you for giving me the time today to talk to you a little bit about a couple of articles on Youth in Wyoming and its Labor Market. </a:t>
            </a:r>
          </a:p>
          <a:p>
            <a:pPr marL="0" indent="0">
              <a:buNone/>
            </a:pPr>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fact, if we go back to the research we did in “A Decade Later” back in 2012, we see the same pattern. </a:t>
            </a:r>
          </a:p>
          <a:p>
            <a:endParaRPr lang="en-US" baseline="0" dirty="0" smtClean="0"/>
          </a:p>
          <a:p>
            <a:r>
              <a:rPr lang="en-US" baseline="0" dirty="0" smtClean="0"/>
              <a:t>The methodology was a little different, as we looked at 18-year-olds from any given year, rather than high school seniors. </a:t>
            </a:r>
          </a:p>
          <a:p>
            <a:endParaRPr lang="en-US" baseline="0" dirty="0" smtClean="0"/>
          </a:p>
          <a:p>
            <a:r>
              <a:rPr lang="en-US" baseline="0" dirty="0" smtClean="0"/>
              <a:t>In that research, we looked at 18-year-olds for every year from 1992 to 2010. </a:t>
            </a:r>
          </a:p>
          <a:p>
            <a:endParaRPr lang="en-US" baseline="0" dirty="0" smtClean="0"/>
          </a:p>
          <a:p>
            <a:r>
              <a:rPr lang="en-US" baseline="0" dirty="0" smtClean="0"/>
              <a:t>While the methodology was different, the results were very similar: a little more than half of 18 year olds or high school seniors were found working in Wyoming five years later, and just over 40% were found working in Wyoming 10 years later. </a:t>
            </a:r>
          </a:p>
        </p:txBody>
      </p:sp>
    </p:spTree>
    <p:extLst>
      <p:ext uri="{BB962C8B-B14F-4D97-AF65-F5344CB8AC3E}">
        <p14:creationId xmlns:p14="http://schemas.microsoft.com/office/powerpoint/2010/main" val="2928675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can see this phenomenon</a:t>
            </a:r>
            <a:r>
              <a:rPr lang="en-US" baseline="0" dirty="0" smtClean="0"/>
              <a:t> of youth leaving Wyoming isn’t new. </a:t>
            </a:r>
          </a:p>
          <a:p>
            <a:endParaRPr lang="en-US" baseline="0" dirty="0" smtClean="0"/>
          </a:p>
          <a:p>
            <a:r>
              <a:rPr lang="en-US" baseline="0" dirty="0" smtClean="0"/>
              <a:t>And really, it hasn’t changed a lot over time. </a:t>
            </a:r>
            <a:endParaRPr lang="en-US" baseline="0" dirty="0" smtClean="0"/>
          </a:p>
          <a:p>
            <a:endParaRPr lang="en-US" baseline="0" dirty="0" smtClean="0"/>
          </a:p>
          <a:p>
            <a:r>
              <a:rPr lang="en-US" baseline="0" dirty="0" smtClean="0"/>
              <a:t>For this graphic, I included just the lines representing the 2010/11, 2016/17, and 2023/24 cohorts. </a:t>
            </a:r>
            <a:endParaRPr lang="en-US" baseline="0" dirty="0" smtClean="0"/>
          </a:p>
          <a:p>
            <a:endParaRPr lang="en-US" baseline="0" dirty="0" smtClean="0"/>
          </a:p>
          <a:p>
            <a:r>
              <a:rPr lang="en-US" baseline="0" dirty="0" smtClean="0"/>
              <a:t>The 5-year retention rate between the 2010/11 and 2016/17 cohorts hasn’t changed much: 57.9% to 54.4%. So it’s gone down a little bit, but it doesn’t appear to be too substantial. </a:t>
            </a:r>
          </a:p>
          <a:p>
            <a:endParaRPr lang="en-US" baseline="0" dirty="0" smtClean="0"/>
          </a:p>
          <a:p>
            <a:r>
              <a:rPr lang="en-US" baseline="0" dirty="0" smtClean="0"/>
              <a:t>And the percent of seniors found working in Wyoming one year later went from 70.8% for the 2010/11 seniors to 67.5% for the 2023/24 seniors. </a:t>
            </a:r>
          </a:p>
          <a:p>
            <a:endParaRPr lang="en-US" baseline="0" dirty="0" smtClean="0"/>
          </a:p>
          <a:p>
            <a:r>
              <a:rPr lang="en-US" baseline="0" dirty="0" smtClean="0"/>
              <a:t>So a somewhat smaller proportion of seniors are working, but it doesn’t seem to be a whole lot different. </a:t>
            </a:r>
          </a:p>
        </p:txBody>
      </p:sp>
    </p:spTree>
    <p:extLst>
      <p:ext uri="{BB962C8B-B14F-4D97-AF65-F5344CB8AC3E}">
        <p14:creationId xmlns:p14="http://schemas.microsoft.com/office/powerpoint/2010/main" val="278653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part of this research, we also looked at whether individuals graduated or not. </a:t>
            </a:r>
          </a:p>
          <a:p>
            <a:endParaRPr lang="en-US" baseline="0" dirty="0" smtClean="0"/>
          </a:p>
          <a:p>
            <a:r>
              <a:rPr lang="en-US" baseline="0" dirty="0" smtClean="0"/>
              <a:t>Once again, we have data for 14 cohorts from 2010/11 to 2023/24. </a:t>
            </a:r>
          </a:p>
          <a:p>
            <a:endParaRPr lang="en-US" baseline="0" dirty="0" smtClean="0"/>
          </a:p>
          <a:p>
            <a:r>
              <a:rPr lang="en-US" baseline="0" dirty="0" smtClean="0"/>
              <a:t>What we found was that seniors who graduated were more likely to work in Wyoming than non-graduates during their senior year. </a:t>
            </a:r>
          </a:p>
          <a:p>
            <a:endParaRPr lang="en-US" baseline="0" dirty="0" smtClean="0"/>
          </a:p>
          <a:p>
            <a:r>
              <a:rPr lang="en-US" baseline="0" dirty="0" smtClean="0"/>
              <a:t>77.0% of graduates worked during their senior year, compared to 45.4</a:t>
            </a:r>
            <a:r>
              <a:rPr lang="en-US" baseline="0" dirty="0" smtClean="0"/>
              <a:t>% of non-graduates. </a:t>
            </a:r>
            <a:r>
              <a:rPr lang="en-US" baseline="0" dirty="0" smtClean="0"/>
              <a:t>Some of this may be a function of non-graduates leaving Wyoming during the school year. </a:t>
            </a:r>
          </a:p>
          <a:p>
            <a:endParaRPr lang="en-US" baseline="0" dirty="0" smtClean="0"/>
          </a:p>
          <a:p>
            <a:r>
              <a:rPr lang="en-US" baseline="0" dirty="0" smtClean="0"/>
              <a:t>We also found that graduates were retained at a greater rate than non-graduates. </a:t>
            </a:r>
          </a:p>
          <a:p>
            <a:endParaRPr lang="en-US" baseline="0" dirty="0" smtClean="0"/>
          </a:p>
          <a:p>
            <a:r>
              <a:rPr lang="en-US" baseline="0" dirty="0" smtClean="0"/>
              <a:t>On average, the five-year retention rate for seniors working in Wyoming was 57.2% for graduates and 36.9% for non-graduates. </a:t>
            </a:r>
          </a:p>
          <a:p>
            <a:endParaRPr lang="en-US" baseline="0" dirty="0" smtClean="0"/>
          </a:p>
          <a:p>
            <a:endParaRPr lang="en-US" baseline="0" dirty="0" smtClean="0"/>
          </a:p>
        </p:txBody>
      </p:sp>
    </p:spTree>
    <p:extLst>
      <p:ext uri="{BB962C8B-B14F-4D97-AF65-F5344CB8AC3E}">
        <p14:creationId xmlns:p14="http://schemas.microsoft.com/office/powerpoint/2010/main" val="3618915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part of the article we focused on the 2014/15 class of high school seniors, as that is the most recent cohort for which we have data 10 years after graduation. </a:t>
            </a:r>
          </a:p>
          <a:p>
            <a:endParaRPr lang="en-US" baseline="0" dirty="0" smtClean="0"/>
          </a:p>
          <a:p>
            <a:r>
              <a:rPr lang="en-US" baseline="0" dirty="0" smtClean="0"/>
              <a:t>More than half of all high school seniors from that cohort worked in one of two industries during their senior year: 29.0% in leisure &amp; hospitality and 22.9% in retail trade. </a:t>
            </a:r>
          </a:p>
          <a:p>
            <a:endParaRPr lang="en-US" baseline="0" dirty="0" smtClean="0"/>
          </a:p>
          <a:p>
            <a:r>
              <a:rPr lang="en-US" baseline="0" dirty="0" smtClean="0"/>
              <a:t>10 years later, the employment of </a:t>
            </a:r>
            <a:r>
              <a:rPr lang="en-US" baseline="0" dirty="0" smtClean="0"/>
              <a:t>the 2014/15 senior class still working in Wyoming </a:t>
            </a:r>
            <a:r>
              <a:rPr lang="en-US" baseline="0" dirty="0" smtClean="0"/>
              <a:t>was more evenly distributed across industries. </a:t>
            </a:r>
          </a:p>
          <a:p>
            <a:endParaRPr lang="en-US" baseline="0" dirty="0" smtClean="0"/>
          </a:p>
          <a:p>
            <a:r>
              <a:rPr lang="en-US" baseline="0" dirty="0" smtClean="0"/>
              <a:t>Of the 2014/15 seniors still working in Wyoming 10 years later, 15.4% were found working in health care &amp; social assistance. </a:t>
            </a:r>
          </a:p>
        </p:txBody>
      </p:sp>
    </p:spTree>
    <p:extLst>
      <p:ext uri="{BB962C8B-B14F-4D97-AF65-F5344CB8AC3E}">
        <p14:creationId xmlns:p14="http://schemas.microsoft.com/office/powerpoint/2010/main" val="142290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looked at the number of seniors from 2014/15 working in Wyoming</a:t>
            </a:r>
            <a:r>
              <a:rPr lang="en-US" baseline="0" dirty="0" smtClean="0"/>
              <a:t> by </a:t>
            </a:r>
            <a:r>
              <a:rPr lang="en-US" baseline="0" dirty="0" smtClean="0"/>
              <a:t>county, both during their senior year and 10 years later.</a:t>
            </a:r>
            <a:endParaRPr lang="en-US" baseline="0" dirty="0" smtClean="0"/>
          </a:p>
          <a:p>
            <a:endParaRPr lang="en-US" baseline="0" dirty="0" smtClean="0"/>
          </a:p>
          <a:p>
            <a:r>
              <a:rPr lang="en-US" baseline="0" dirty="0" smtClean="0"/>
              <a:t>Platte County had the highest percentage of seniors working in their senior year at 82.5%. Crook County had the lowest at 64.3%. </a:t>
            </a:r>
          </a:p>
          <a:p>
            <a:endParaRPr lang="en-US" baseline="0" dirty="0" smtClean="0"/>
          </a:p>
          <a:p>
            <a:r>
              <a:rPr lang="en-US" baseline="0" dirty="0" smtClean="0"/>
              <a:t>Looking at 10 years later, Converse County had the highest percentage working in Wyoming at 53.9%, while Teton and Niobrara had the lowest, each with 30.4%</a:t>
            </a:r>
          </a:p>
          <a:p>
            <a:endParaRPr lang="en-US" baseline="0" dirty="0" smtClean="0"/>
          </a:p>
          <a:p>
            <a:r>
              <a:rPr lang="en-US" baseline="0" dirty="0" smtClean="0"/>
              <a:t>Also, Platte County had one of the higher proportions working 10 years later, at 52.6%. </a:t>
            </a:r>
          </a:p>
          <a:p>
            <a:endParaRPr lang="en-US" baseline="0" dirty="0" smtClean="0"/>
          </a:p>
          <a:p>
            <a:endParaRPr lang="en-US" baseline="0" dirty="0" smtClean="0"/>
          </a:p>
        </p:txBody>
      </p:sp>
    </p:spTree>
    <p:extLst>
      <p:ext uri="{BB962C8B-B14F-4D97-AF65-F5344CB8AC3E}">
        <p14:creationId xmlns:p14="http://schemas.microsoft.com/office/powerpoint/2010/main" val="209973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I will move onto the second topic for today’s discussion, from the article titled,</a:t>
            </a:r>
            <a:r>
              <a:rPr lang="en-US" altLang="en-US" sz="1200" baseline="0" dirty="0" smtClean="0">
                <a:latin typeface="Arial" panose="020B0604020202020204" pitchFamily="34" charset="0"/>
                <a:cs typeface="Arial" panose="020B0604020202020204" pitchFamily="34" charset="0"/>
              </a:rPr>
              <a:t> “Examining Millennials’ Departure from Wyoming”</a:t>
            </a:r>
            <a:endParaRPr lang="en-US" alt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78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This article focuses on two generations</a:t>
            </a:r>
            <a:r>
              <a:rPr lang="en-US" altLang="en-US" sz="1200" baseline="0" dirty="0" smtClean="0">
                <a:latin typeface="Arial" panose="020B0604020202020204" pitchFamily="34" charset="0"/>
                <a:cs typeface="Arial" panose="020B0604020202020204" pitchFamily="34" charset="0"/>
              </a:rPr>
              <a:t> of people: baby boomers and millennials.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Baby boomers are those individuals born between 1946 and 1964.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In 2024, they were between the ages of 60 and 78.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Millennials are those individuals born from 1981 to 1996.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In 2024, millennials were between the ages of 28 and 43. </a:t>
            </a:r>
            <a:endParaRPr lang="en-US" altLang="en-US" sz="1200"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49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Before we go any further, I just want to touch on why we singled </a:t>
            </a:r>
            <a:r>
              <a:rPr lang="en-US" altLang="en-US" sz="1200" baseline="0" dirty="0" smtClean="0">
                <a:latin typeface="Arial" panose="020B0604020202020204" pitchFamily="34" charset="0"/>
                <a:cs typeface="Arial" panose="020B0604020202020204" pitchFamily="34" charset="0"/>
              </a:rPr>
              <a:t>out millennials for this research.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Nationally, there are more working-age millennials than any other generation.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As I mentioned, in 2024 millennials were between the ages of 28 and 43, so we’re talking about prime working-age.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The U.S. millennial population keeps growing due to immigration.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777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As you can see in this graphic, the</a:t>
            </a:r>
            <a:r>
              <a:rPr lang="en-US" altLang="en-US" sz="1200" baseline="0" dirty="0" smtClean="0">
                <a:latin typeface="Arial" panose="020B0604020202020204" pitchFamily="34" charset="0"/>
                <a:cs typeface="Arial" panose="020B0604020202020204" pitchFamily="34" charset="0"/>
              </a:rPr>
              <a:t> millennial population (the blue line) of the U.S. surpassed the baby boomer population (the red line) in 2019, and that trend has continued ever since.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326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In Wyoming, however, baby boomers continue to make up a larger proportion of our population than millennials as of 2024, which we see in this graphic.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93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little bit about Research &amp; Planning to get us started. </a:t>
            </a:r>
          </a:p>
          <a:p>
            <a:endParaRPr lang="en-US" dirty="0" smtClean="0"/>
          </a:p>
          <a:p>
            <a:r>
              <a:rPr lang="en-US" dirty="0" smtClean="0"/>
              <a:t>R&amp;P is an exclusively statistical entity within DWS. </a:t>
            </a:r>
          </a:p>
          <a:p>
            <a:endParaRPr lang="en-US" dirty="0" smtClean="0"/>
          </a:p>
          <a:p>
            <a:r>
              <a:rPr lang="en-US" dirty="0" smtClean="0"/>
              <a:t>We collect, analyze</a:t>
            </a:r>
            <a:r>
              <a:rPr lang="en-US" baseline="0" dirty="0" smtClean="0"/>
              <a:t> and publish timely labor market information (LMI) data. </a:t>
            </a:r>
          </a:p>
          <a:p>
            <a:endParaRPr lang="en-US" baseline="0" dirty="0" smtClean="0"/>
          </a:p>
          <a:p>
            <a:r>
              <a:rPr lang="en-US" baseline="0" dirty="0" smtClean="0"/>
              <a:t>We provide this information to the public, legislators, educators, training providers, the media, and more. </a:t>
            </a:r>
            <a:endParaRPr lang="en-US" dirty="0"/>
          </a:p>
        </p:txBody>
      </p:sp>
    </p:spTree>
    <p:extLst>
      <p:ext uri="{BB962C8B-B14F-4D97-AF65-F5344CB8AC3E}">
        <p14:creationId xmlns:p14="http://schemas.microsoft.com/office/powerpoint/2010/main" val="1228962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Having a higher percentage of baby boomers than millennials isn’t that unique.</a:t>
            </a:r>
            <a:r>
              <a:rPr lang="en-US" altLang="en-US" sz="1200" baseline="0" dirty="0" smtClean="0">
                <a:latin typeface="Arial" panose="020B0604020202020204" pitchFamily="34" charset="0"/>
                <a:cs typeface="Arial" panose="020B0604020202020204" pitchFamily="34" charset="0"/>
              </a:rPr>
              <a:t>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In 2024, Wyoming was one of 20 states with more baby boomers than millennials; these states are shown in red in this map.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The states marked in blue had more millennials than baby boomers.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You can see that most of our surrounding states had larger populations of millennials than baby boomers, with the exception of Montana and South Dakota.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Colorado had the second largest concentration of millennials, who made up 24.7% of the population, or one in five individuals. </a:t>
            </a: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820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In addition to looking at the overall millennial population, this research also looks at millennials working in Wyoming. </a:t>
            </a:r>
          </a:p>
          <a:p>
            <a:pPr eaLnBrk="1" hangingPunct="1">
              <a:buSzPts val="1100"/>
              <a:buFont typeface="Arial" panose="020B0604020202020204" pitchFamily="34" charset="0"/>
              <a:buChar char="●"/>
            </a:pPr>
            <a:endParaRPr lang="en-US" altLang="en-US" sz="120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In 2024,</a:t>
            </a:r>
            <a:r>
              <a:rPr lang="en-US" altLang="en-US" sz="1200" baseline="0" dirty="0" smtClean="0">
                <a:latin typeface="Arial" panose="020B0604020202020204" pitchFamily="34" charset="0"/>
                <a:cs typeface="Arial" panose="020B0604020202020204" pitchFamily="34" charset="0"/>
              </a:rPr>
              <a:t> </a:t>
            </a:r>
            <a:r>
              <a:rPr lang="en-US" altLang="en-US" sz="1200" baseline="0" dirty="0" smtClean="0">
                <a:latin typeface="Arial" panose="020B0604020202020204" pitchFamily="34" charset="0"/>
                <a:cs typeface="Arial" panose="020B0604020202020204" pitchFamily="34" charset="0"/>
              </a:rPr>
              <a:t>our millennial population was 122,585. Compared to 2014, that was a decrease of 8,301 individuals, or 6.3%. </a:t>
            </a:r>
          </a:p>
          <a:p>
            <a:pPr marL="158750" indent="0" eaLnBrk="1" hangingPunct="1">
              <a:buSzPts val="1100"/>
              <a:buFont typeface="Arial" panose="020B0604020202020204" pitchFamily="34" charset="0"/>
              <a:buNone/>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However, we saw an even greater decrease in millennials working in Wyoming.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We had 98,925 millennials working in Wyoming in 2024, down more than 23,000 from 2014, or 19%.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0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In this graphic, you can see just how much more the dramatic the decline in millennial workers was compared to the change in the population</a:t>
            </a:r>
          </a:p>
          <a:p>
            <a:pPr eaLnBrk="1" hangingPunct="1">
              <a:buSzPts val="1100"/>
              <a:buFont typeface="Arial" panose="020B0604020202020204" pitchFamily="34" charset="0"/>
              <a:buChar char="●"/>
            </a:pPr>
            <a:endParaRPr lang="en-US" altLang="en-US" sz="120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In fact, during each of the last three years, we’ve seen moderate growth</a:t>
            </a:r>
            <a:r>
              <a:rPr lang="en-US" altLang="en-US" sz="1200" baseline="0" dirty="0" smtClean="0">
                <a:latin typeface="Arial" panose="020B0604020202020204" pitchFamily="34" charset="0"/>
                <a:cs typeface="Arial" panose="020B0604020202020204" pitchFamily="34" charset="0"/>
              </a:rPr>
              <a:t> in the state’s millennial population, with</a:t>
            </a:r>
            <a:r>
              <a:rPr lang="en-US" altLang="en-US" sz="1200" dirty="0" smtClean="0">
                <a:latin typeface="Arial" panose="020B0604020202020204" pitchFamily="34" charset="0"/>
                <a:cs typeface="Arial" panose="020B0604020202020204" pitchFamily="34" charset="0"/>
              </a:rPr>
              <a:t> an over-the-year increase of about 500 people per year.  </a:t>
            </a:r>
          </a:p>
          <a:p>
            <a:pPr eaLnBrk="1" hangingPunct="1">
              <a:buSzPts val="1100"/>
              <a:buFont typeface="Arial" panose="020B0604020202020204" pitchFamily="34" charset="0"/>
              <a:buChar char="●"/>
            </a:pPr>
            <a:endParaRPr lang="en-US" altLang="en-US" sz="120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But the number of millennials working</a:t>
            </a:r>
            <a:r>
              <a:rPr lang="en-US" altLang="en-US" sz="1200" baseline="0" dirty="0" smtClean="0">
                <a:latin typeface="Arial" panose="020B0604020202020204" pitchFamily="34" charset="0"/>
                <a:cs typeface="Arial" panose="020B0604020202020204" pitchFamily="34" charset="0"/>
              </a:rPr>
              <a:t> in Wyoming continues to decline.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In 2024, the number of millennials working in Wyoming dipped below 100,000 for the first time since 2010.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At that time, millennials were between the ages of 14 and 29, so a good portion of those were not even in the workforce yet</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8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Wyoming’s 2015/2016 economic downturn appears to have been a turning point for many Wyoming millennials.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That downturn was brought on by decreasing energy prices and demand, especially for coal.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Our research has shown that during economic downturns, young workers are often the first to lose their jobs, especially males.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In 2015, millennials were between the ages of 19 and 34. So they would certainly meet that criteria.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And one of the most important factors during this turning point was that all of our surrounding states had growing economies during that time. </a:t>
            </a:r>
            <a:endParaRPr lang="en-US" altLang="en-US" sz="120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21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This graphic will help you visualize what made the 2015/2016 downturn so much different. </a:t>
            </a:r>
          </a:p>
          <a:p>
            <a:pPr eaLnBrk="1" hangingPunct="1">
              <a:buSzPts val="1100"/>
              <a:buFont typeface="Arial" panose="020B0604020202020204" pitchFamily="34" charset="0"/>
              <a:buChar char="●"/>
            </a:pPr>
            <a:endParaRPr lang="en-US" altLang="en-US" sz="120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This graphic shows the over-the-year percent change in average monthly</a:t>
            </a:r>
            <a:r>
              <a:rPr lang="en-US" altLang="en-US" sz="1200" baseline="0" dirty="0" smtClean="0">
                <a:latin typeface="Arial" panose="020B0604020202020204" pitchFamily="34" charset="0"/>
                <a:cs typeface="Arial" panose="020B0604020202020204" pitchFamily="34" charset="0"/>
              </a:rPr>
              <a:t> employment for the U.S., Wyoming, and our surrounding states from 2008 to 2018, based on data from the Quarterly Census of Employment and Wages, or QCEW.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You can see during the prior economic downturn in 2009 and </a:t>
            </a:r>
            <a:r>
              <a:rPr lang="en-US" altLang="en-US" sz="1200" baseline="0" dirty="0" smtClean="0">
                <a:latin typeface="Arial" panose="020B0604020202020204" pitchFamily="34" charset="0"/>
                <a:cs typeface="Arial" panose="020B0604020202020204" pitchFamily="34" charset="0"/>
              </a:rPr>
              <a:t>2010 (the gray bar on the left) </a:t>
            </a:r>
            <a:r>
              <a:rPr lang="en-US" altLang="en-US" sz="1200" baseline="0" dirty="0" smtClean="0">
                <a:latin typeface="Arial" panose="020B0604020202020204" pitchFamily="34" charset="0"/>
                <a:cs typeface="Arial" panose="020B0604020202020204" pitchFamily="34" charset="0"/>
              </a:rPr>
              <a:t>that the U.S., Wyoming, and all of our surrounding states lost jobs. So people who lost jobs in Wyoming couldn’t necessarily pick up and find jobs in Colorado or Montana very easily.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But when we look at the 2015-16 </a:t>
            </a:r>
            <a:r>
              <a:rPr lang="en-US" altLang="en-US" sz="1200" baseline="0" dirty="0" smtClean="0">
                <a:latin typeface="Arial" panose="020B0604020202020204" pitchFamily="34" charset="0"/>
                <a:cs typeface="Arial" panose="020B0604020202020204" pitchFamily="34" charset="0"/>
              </a:rPr>
              <a:t>downturn (the gray bar on the right), </a:t>
            </a:r>
            <a:r>
              <a:rPr lang="en-US" altLang="en-US" sz="1200" baseline="0" dirty="0" smtClean="0">
                <a:latin typeface="Arial" panose="020B0604020202020204" pitchFamily="34" charset="0"/>
                <a:cs typeface="Arial" panose="020B0604020202020204" pitchFamily="34" charset="0"/>
              </a:rPr>
              <a:t>you can see that Wyoming lost jobs for a prolonged period of time. The red line in this figure represents Wyoming.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When </a:t>
            </a:r>
            <a:r>
              <a:rPr lang="en-US" altLang="en-US" sz="1200" baseline="0" dirty="0" smtClean="0">
                <a:latin typeface="Arial" panose="020B0604020202020204" pitchFamily="34" charset="0"/>
                <a:cs typeface="Arial" panose="020B0604020202020204" pitchFamily="34" charset="0"/>
              </a:rPr>
              <a:t>we look at the U.S. and all of our surrounding states in 2015 and 2016, we see continued job growth of anywhere from 1% to 4%. </a:t>
            </a:r>
          </a:p>
          <a:p>
            <a:pPr marL="158750" indent="0" eaLnBrk="1" hangingPunct="1">
              <a:buSzPts val="1100"/>
              <a:buFont typeface="Arial" panose="020B0604020202020204" pitchFamily="34" charset="0"/>
              <a:buNone/>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So it is entirely possibly that plenty of millennials were able to pick up and move to one of our surrounding states to find a new job.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294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So again when we go back to this graphic of the millennial population and millennials working, we see how quickly the number</a:t>
            </a:r>
            <a:r>
              <a:rPr lang="en-US" altLang="en-US" sz="1200" baseline="0" dirty="0" smtClean="0">
                <a:latin typeface="Arial" panose="020B0604020202020204" pitchFamily="34" charset="0"/>
                <a:cs typeface="Arial" panose="020B0604020202020204" pitchFamily="34" charset="0"/>
              </a:rPr>
              <a:t> of millennials working dropped after 2014 during that downturn. </a:t>
            </a: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119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just to wrap things up today:</a:t>
            </a:r>
          </a:p>
          <a:p>
            <a:endParaRPr lang="en-US" baseline="0" dirty="0" smtClean="0"/>
          </a:p>
          <a:p>
            <a:r>
              <a:rPr lang="en-US" baseline="0" dirty="0" smtClean="0"/>
              <a:t>We know the departure of youth from Wyoming isn’t new.  </a:t>
            </a:r>
          </a:p>
          <a:p>
            <a:endParaRPr lang="en-US" baseline="0" dirty="0" smtClean="0"/>
          </a:p>
          <a:p>
            <a:r>
              <a:rPr lang="en-US" baseline="0" dirty="0" smtClean="0"/>
              <a:t>Of all the senior years we looked at beginning with 2010/11, 55.1% of all high school seniors on average were found working in Wyoming 5 years later, and 46.1% were found working 10 years later</a:t>
            </a:r>
          </a:p>
          <a:p>
            <a:endParaRPr lang="en-US" baseline="0" dirty="0" smtClean="0"/>
          </a:p>
          <a:p>
            <a:r>
              <a:rPr lang="en-US" baseline="0" dirty="0" smtClean="0"/>
              <a:t>Wyoming has seen a large departure of millennials from its workforce, and these are prime working-age individuals </a:t>
            </a:r>
          </a:p>
          <a:p>
            <a:endParaRPr lang="en-US" baseline="0" dirty="0" smtClean="0"/>
          </a:p>
          <a:p>
            <a:r>
              <a:rPr lang="en-US" baseline="0" dirty="0" smtClean="0"/>
              <a:t>The departure of millennials seems to have really picked up during the state’s 2015/16 downturn, and the number of millennials working in Wyoming continues to decrease</a:t>
            </a:r>
          </a:p>
        </p:txBody>
      </p:sp>
    </p:spTree>
    <p:extLst>
      <p:ext uri="{BB962C8B-B14F-4D97-AF65-F5344CB8AC3E}">
        <p14:creationId xmlns:p14="http://schemas.microsoft.com/office/powerpoint/2010/main" val="3475031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I will go ahead and wrap up the presentation. </a:t>
            </a:r>
          </a:p>
          <a:p>
            <a:endParaRPr lang="en-US" dirty="0" smtClean="0"/>
          </a:p>
          <a:p>
            <a:r>
              <a:rPr lang="en-US" dirty="0" smtClean="0"/>
              <a:t>Thank you for inviting</a:t>
            </a:r>
            <a:r>
              <a:rPr lang="en-US" baseline="0" dirty="0" smtClean="0"/>
              <a:t> me to speak here today. </a:t>
            </a:r>
          </a:p>
          <a:p>
            <a:endParaRPr lang="en-US" baseline="0" dirty="0" smtClean="0"/>
          </a:p>
          <a:p>
            <a:r>
              <a:rPr lang="en-US" baseline="0" dirty="0" smtClean="0"/>
              <a:t>If you have any questions or need any assistance finding particular data, please feel free to reach out to me. My phone number and email address are provided on this slide, along with our physical address and website. </a:t>
            </a:r>
            <a:endParaRPr lang="en-US" dirty="0"/>
          </a:p>
        </p:txBody>
      </p:sp>
    </p:spTree>
    <p:extLst>
      <p:ext uri="{BB962C8B-B14F-4D97-AF65-F5344CB8AC3E}">
        <p14:creationId xmlns:p14="http://schemas.microsoft.com/office/powerpoint/2010/main" val="61978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I</a:t>
            </a:r>
            <a:r>
              <a:rPr lang="en-US" altLang="en-US" sz="1200" baseline="0" dirty="0" smtClean="0">
                <a:latin typeface="Arial" panose="020B0604020202020204" pitchFamily="34" charset="0"/>
                <a:cs typeface="Arial" panose="020B0604020202020204" pitchFamily="34" charset="0"/>
              </a:rPr>
              <a:t> put this presentation together from t</a:t>
            </a:r>
            <a:r>
              <a:rPr lang="en-US" altLang="en-US" sz="1200" dirty="0" smtClean="0">
                <a:latin typeface="Arial" panose="020B0604020202020204" pitchFamily="34" charset="0"/>
                <a:cs typeface="Arial" panose="020B0604020202020204" pitchFamily="34" charset="0"/>
              </a:rPr>
              <a:t>wo articles in the October 2025 issue of Wyoming Labor Force Trends. </a:t>
            </a:r>
          </a:p>
          <a:p>
            <a:pPr eaLnBrk="1" hangingPunct="1">
              <a:buSzPts val="1100"/>
              <a:buFont typeface="Arial" panose="020B0604020202020204" pitchFamily="34" charset="0"/>
              <a:buChar char="●"/>
            </a:pPr>
            <a:endParaRPr lang="en-US" altLang="en-US" sz="120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The first part of</a:t>
            </a:r>
            <a:r>
              <a:rPr lang="en-US" altLang="en-US" sz="1200" baseline="0" dirty="0" smtClean="0">
                <a:latin typeface="Arial" panose="020B0604020202020204" pitchFamily="34" charset="0"/>
                <a:cs typeface="Arial" panose="020B0604020202020204" pitchFamily="34" charset="0"/>
              </a:rPr>
              <a:t> this presentation provides data from an article titled, “Tracking Youth into Wyoming’s Labor Market: 2025 Update”</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The second part is based on the article titled, “Examining Millennials’ Departure from Wyoming”</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This issue of Trends is available on our website at the URL at the top of this slide. </a:t>
            </a:r>
            <a:endParaRPr lang="en-US" alt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72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I’ll start</a:t>
            </a:r>
            <a:r>
              <a:rPr lang="en-US" altLang="en-US" sz="1200" baseline="0" dirty="0" smtClean="0">
                <a:latin typeface="Arial" panose="020B0604020202020204" pitchFamily="34" charset="0"/>
                <a:cs typeface="Arial" panose="020B0604020202020204" pitchFamily="34" charset="0"/>
              </a:rPr>
              <a:t> off with some data from the first article, titled, </a:t>
            </a:r>
            <a:r>
              <a:rPr lang="en-US" altLang="en-US" sz="1200" baseline="0" dirty="0" smtClean="0">
                <a:latin typeface="Arial" panose="020B0604020202020204" pitchFamily="34" charset="0"/>
                <a:cs typeface="Arial" panose="020B0604020202020204" pitchFamily="34" charset="0"/>
              </a:rPr>
              <a:t>“Tracking </a:t>
            </a:r>
            <a:r>
              <a:rPr lang="en-US" altLang="en-US" sz="1200" baseline="0" dirty="0" smtClean="0">
                <a:latin typeface="Arial" panose="020B0604020202020204" pitchFamily="34" charset="0"/>
                <a:cs typeface="Arial" panose="020B0604020202020204" pitchFamily="34" charset="0"/>
              </a:rPr>
              <a:t>Youth into Wyoming's Labor Market: 2025 </a:t>
            </a:r>
            <a:r>
              <a:rPr lang="en-US" altLang="en-US" sz="1200" baseline="0" dirty="0" smtClean="0">
                <a:latin typeface="Arial" panose="020B0604020202020204" pitchFamily="34" charset="0"/>
                <a:cs typeface="Arial" panose="020B0604020202020204" pitchFamily="34" charset="0"/>
              </a:rPr>
              <a:t>Update”</a:t>
            </a: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73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R&amp;P</a:t>
            </a:r>
            <a:r>
              <a:rPr lang="en-US" baseline="0" dirty="0" smtClean="0"/>
              <a:t> has authored two similar publications with this type of research: </a:t>
            </a:r>
          </a:p>
          <a:p>
            <a:endParaRPr lang="en-US" baseline="0" dirty="0" smtClean="0"/>
          </a:p>
          <a:p>
            <a:r>
              <a:rPr lang="en-US" baseline="0" dirty="0" smtClean="0"/>
              <a:t>A Decade Later in 2012 and Another Decade Later in 2021</a:t>
            </a:r>
          </a:p>
          <a:p>
            <a:endParaRPr lang="en-US" baseline="0" dirty="0" smtClean="0"/>
          </a:p>
          <a:p>
            <a:r>
              <a:rPr lang="en-US" baseline="0" dirty="0" smtClean="0"/>
              <a:t>This research, likes those two, tracks Wyoming high school seniors into the labor market each year up to 10 years later</a:t>
            </a:r>
          </a:p>
          <a:p>
            <a:endParaRPr lang="en-US" baseline="0" dirty="0" smtClean="0"/>
          </a:p>
          <a:p>
            <a:r>
              <a:rPr lang="en-US" baseline="0" dirty="0" smtClean="0"/>
              <a:t>We have data for 14 cohorts, or Wyoming high school senior classes, from 2010/11 to 2023/24</a:t>
            </a:r>
          </a:p>
          <a:p>
            <a:endParaRPr lang="en-US" baseline="0" dirty="0" smtClean="0"/>
          </a:p>
          <a:p>
            <a:r>
              <a:rPr lang="en-US" baseline="0" dirty="0" smtClean="0"/>
              <a:t>For this research, we linked data from the Wyoming Department of Educations 684 file to R&amp;P administrative files</a:t>
            </a:r>
          </a:p>
          <a:p>
            <a:endParaRPr lang="en-US" baseline="0" dirty="0" smtClean="0"/>
          </a:p>
          <a:p>
            <a:r>
              <a:rPr lang="en-US" baseline="0" dirty="0" smtClean="0"/>
              <a:t>Just a quick note: While “Another Decade Later” tracked high school seniors into postsecondary education, this research does not do so, as that type of research is now being done by the Wyoming Statewide Longitudinal</a:t>
            </a:r>
          </a:p>
          <a:p>
            <a:pPr marL="158750" indent="0">
              <a:buNone/>
            </a:pPr>
            <a:r>
              <a:rPr lang="en-US" baseline="0" dirty="0" smtClean="0"/>
              <a:t>Education Data System program, or SLEDS</a:t>
            </a:r>
          </a:p>
        </p:txBody>
      </p:sp>
    </p:spTree>
    <p:extLst>
      <p:ext uri="{BB962C8B-B14F-4D97-AF65-F5344CB8AC3E}">
        <p14:creationId xmlns:p14="http://schemas.microsoft.com/office/powerpoint/2010/main" val="326159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a:t>
            </a:r>
            <a:r>
              <a:rPr lang="en-US" baseline="0" dirty="0" smtClean="0"/>
              <a:t> over some of the findings discussed in this article:</a:t>
            </a:r>
            <a:endParaRPr lang="en-US" dirty="0" smtClean="0"/>
          </a:p>
          <a:p>
            <a:endParaRPr lang="en-US" baseline="0" dirty="0" smtClean="0"/>
          </a:p>
          <a:p>
            <a:r>
              <a:rPr lang="en-US" baseline="0" dirty="0" smtClean="0"/>
              <a:t>The highest number of any senior cohort was found working during the students’ senior year. </a:t>
            </a:r>
          </a:p>
          <a:p>
            <a:endParaRPr lang="en-US" baseline="0" dirty="0" smtClean="0"/>
          </a:p>
          <a:p>
            <a:r>
              <a:rPr lang="en-US" baseline="0" dirty="0" smtClean="0"/>
              <a:t>The number working decreased each year after. </a:t>
            </a:r>
          </a:p>
          <a:p>
            <a:endParaRPr lang="en-US" baseline="0" dirty="0" smtClean="0"/>
          </a:p>
          <a:p>
            <a:r>
              <a:rPr lang="en-US" baseline="0" dirty="0" smtClean="0"/>
              <a:t>From the cohorts we have, we have five-year retention rates for 10 of them. The average 5-year retention rate was 55.1%. </a:t>
            </a:r>
          </a:p>
          <a:p>
            <a:endParaRPr lang="en-US" baseline="0" dirty="0" smtClean="0"/>
          </a:p>
          <a:p>
            <a:r>
              <a:rPr lang="en-US" baseline="0" dirty="0" smtClean="0"/>
              <a:t>So, for all the high school seniors in Wyoming for each year, a little more than half were found working in Wyoming five years later. </a:t>
            </a:r>
          </a:p>
          <a:p>
            <a:endParaRPr lang="en-US" baseline="0" dirty="0" smtClean="0"/>
          </a:p>
          <a:p>
            <a:r>
              <a:rPr lang="en-US" baseline="0" dirty="0" smtClean="0"/>
              <a:t>We have 10-year retention rates for only 5 cohorts; that’s just a function the data available to us. </a:t>
            </a:r>
          </a:p>
          <a:p>
            <a:endParaRPr lang="en-US" baseline="0" dirty="0" smtClean="0"/>
          </a:p>
          <a:p>
            <a:r>
              <a:rPr lang="en-US" baseline="0" dirty="0" smtClean="0"/>
              <a:t>The average 10-year retention rate for those 5 cohorts was 46.1%. </a:t>
            </a:r>
          </a:p>
          <a:p>
            <a:endParaRPr lang="en-US" baseline="0" dirty="0" smtClean="0"/>
          </a:p>
          <a:p>
            <a:endParaRPr lang="en-US" baseline="0" dirty="0" smtClean="0"/>
          </a:p>
        </p:txBody>
      </p:sp>
    </p:spTree>
    <p:extLst>
      <p:ext uri="{BB962C8B-B14F-4D97-AF65-F5344CB8AC3E}">
        <p14:creationId xmlns:p14="http://schemas.microsoft.com/office/powerpoint/2010/main" val="132253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we’ve found</a:t>
            </a:r>
            <a:r>
              <a:rPr lang="en-US" baseline="0" dirty="0" smtClean="0"/>
              <a:t> is that all cohorts follow the same general pattern. </a:t>
            </a:r>
          </a:p>
          <a:p>
            <a:endParaRPr lang="en-US" baseline="0" dirty="0" smtClean="0"/>
          </a:p>
          <a:p>
            <a:r>
              <a:rPr lang="en-US" baseline="0" dirty="0" smtClean="0"/>
              <a:t>This is Figure 1 from the article, showing the number of high school seniors working in Wyoming up to 10 years later for each cohort from 2010/11 to 2023/24. </a:t>
            </a:r>
          </a:p>
          <a:p>
            <a:endParaRPr lang="en-US" baseline="0" dirty="0" smtClean="0"/>
          </a:p>
          <a:p>
            <a:r>
              <a:rPr lang="en-US" baseline="0" dirty="0" smtClean="0"/>
              <a:t>What this figure shows us is that the youth exodus from Wyoming is not new. It has followed the same pattern for many years. </a:t>
            </a:r>
          </a:p>
        </p:txBody>
      </p:sp>
    </p:spTree>
    <p:extLst>
      <p:ext uri="{BB962C8B-B14F-4D97-AF65-F5344CB8AC3E}">
        <p14:creationId xmlns:p14="http://schemas.microsoft.com/office/powerpoint/2010/main" val="89923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the average 5-year retention rate of 55.1%</a:t>
            </a:r>
            <a:endParaRPr lang="en-US" baseline="0" dirty="0" smtClean="0"/>
          </a:p>
        </p:txBody>
      </p:sp>
    </p:spTree>
    <p:extLst>
      <p:ext uri="{BB962C8B-B14F-4D97-AF65-F5344CB8AC3E}">
        <p14:creationId xmlns:p14="http://schemas.microsoft.com/office/powerpoint/2010/main" val="240045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average</a:t>
            </a:r>
            <a:r>
              <a:rPr lang="en-US" baseline="0" dirty="0" smtClean="0"/>
              <a:t> 10-year retention rate of 46.1%</a:t>
            </a:r>
            <a:endParaRPr lang="en-US" baseline="0" dirty="0" smtClean="0"/>
          </a:p>
        </p:txBody>
      </p:sp>
    </p:spTree>
    <p:extLst>
      <p:ext uri="{BB962C8B-B14F-4D97-AF65-F5344CB8AC3E}">
        <p14:creationId xmlns:p14="http://schemas.microsoft.com/office/powerpoint/2010/main" val="484859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WS Modern"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808" y="124472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800" y="3211800"/>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p:nvPr/>
        </p:nvSpPr>
        <p:spPr>
          <a:xfrm>
            <a:off x="-20700" y="-16525"/>
            <a:ext cx="9185400" cy="792600"/>
          </a:xfrm>
          <a:prstGeom prst="rect">
            <a:avLst/>
          </a:prstGeom>
          <a:solidFill>
            <a:srgbClr val="A22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p:cNvPicPr preferRelativeResize="0"/>
          <p:nvPr/>
        </p:nvPicPr>
        <p:blipFill>
          <a:blip r:embed="rId2">
            <a:alphaModFix/>
          </a:blip>
          <a:stretch>
            <a:fillRect/>
          </a:stretch>
        </p:blipFill>
        <p:spPr>
          <a:xfrm>
            <a:off x="230697" y="223400"/>
            <a:ext cx="1375500" cy="1021324"/>
          </a:xfrm>
          <a:prstGeom prst="rect">
            <a:avLst/>
          </a:prstGeom>
          <a:noFill/>
          <a:ln>
            <a:noFill/>
          </a:ln>
        </p:spPr>
      </p:pic>
      <p:sp>
        <p:nvSpPr>
          <p:cNvPr id="16" name="Google Shape;16;p2"/>
          <p:cNvSpPr/>
          <p:nvPr/>
        </p:nvSpPr>
        <p:spPr>
          <a:xfrm>
            <a:off x="-20600" y="-13725"/>
            <a:ext cx="9185400" cy="1443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600" y="5054125"/>
            <a:ext cx="9185400" cy="1443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Libre Franklin"/>
              <a:ea typeface="Libre Franklin"/>
              <a:cs typeface="Libre Franklin"/>
              <a:sym typeface="Libre Frankl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819800" y="447713"/>
            <a:ext cx="7040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311700" y="1363050"/>
            <a:ext cx="8520600" cy="32061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819800" y="447713"/>
            <a:ext cx="7040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366575"/>
            <a:ext cx="3999900" cy="3202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366675"/>
            <a:ext cx="3999900" cy="3202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819800" y="447713"/>
            <a:ext cx="7040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819800" y="239700"/>
            <a:ext cx="68604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19800" y="447713"/>
            <a:ext cx="70401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A22A30"/>
              </a:buClr>
              <a:buSzPts val="2800"/>
              <a:buFont typeface="Libre Franklin Medium"/>
              <a:buNone/>
              <a:defRPr sz="2800">
                <a:solidFill>
                  <a:srgbClr val="A22A30"/>
                </a:solidFill>
                <a:latin typeface="Libre Franklin Medium"/>
                <a:ea typeface="Libre Franklin Medium"/>
                <a:cs typeface="Libre Franklin Medium"/>
                <a:sym typeface="Libre Franklin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363050"/>
            <a:ext cx="8520600" cy="32061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ibre Franklin"/>
              <a:buChar char="●"/>
              <a:defRPr sz="1800">
                <a:solidFill>
                  <a:schemeClr val="dk2"/>
                </a:solidFill>
                <a:latin typeface="Libre Franklin"/>
                <a:ea typeface="Libre Franklin"/>
                <a:cs typeface="Libre Franklin"/>
                <a:sym typeface="Libre Franklin"/>
              </a:defRPr>
            </a:lvl1pPr>
            <a:lvl2pPr marL="914400" lvl="1"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2pPr>
            <a:lvl3pPr marL="1371600" lvl="2"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3pPr>
            <a:lvl4pPr marL="1828800" lvl="3"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4pPr>
            <a:lvl5pPr marL="2286000" lvl="4"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5pPr>
            <a:lvl6pPr marL="2743200" lvl="5"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6pPr>
            <a:lvl7pPr marL="3200400" lvl="6"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7pPr>
            <a:lvl8pPr marL="3657600" lvl="7"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8pPr>
            <a:lvl9pPr marL="4114800" lvl="8"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rgbClr val="ABB8C3"/>
                </a:solidFill>
              </a:defRPr>
            </a:lvl1pPr>
            <a:lvl2pPr lvl="1" algn="r">
              <a:buNone/>
              <a:defRPr sz="1000">
                <a:solidFill>
                  <a:srgbClr val="ABB8C3"/>
                </a:solidFill>
              </a:defRPr>
            </a:lvl2pPr>
            <a:lvl3pPr lvl="2" algn="r">
              <a:buNone/>
              <a:defRPr sz="1000">
                <a:solidFill>
                  <a:srgbClr val="ABB8C3"/>
                </a:solidFill>
              </a:defRPr>
            </a:lvl3pPr>
            <a:lvl4pPr lvl="3" algn="r">
              <a:buNone/>
              <a:defRPr sz="1000">
                <a:solidFill>
                  <a:srgbClr val="ABB8C3"/>
                </a:solidFill>
              </a:defRPr>
            </a:lvl4pPr>
            <a:lvl5pPr lvl="4" algn="r">
              <a:buNone/>
              <a:defRPr sz="1000">
                <a:solidFill>
                  <a:srgbClr val="ABB8C3"/>
                </a:solidFill>
              </a:defRPr>
            </a:lvl5pPr>
            <a:lvl6pPr lvl="5" algn="r">
              <a:buNone/>
              <a:defRPr sz="1000">
                <a:solidFill>
                  <a:srgbClr val="ABB8C3"/>
                </a:solidFill>
              </a:defRPr>
            </a:lvl6pPr>
            <a:lvl7pPr lvl="6" algn="r">
              <a:buNone/>
              <a:defRPr sz="1000">
                <a:solidFill>
                  <a:srgbClr val="ABB8C3"/>
                </a:solidFill>
              </a:defRPr>
            </a:lvl7pPr>
            <a:lvl8pPr lvl="7" algn="r">
              <a:buNone/>
              <a:defRPr sz="1000">
                <a:solidFill>
                  <a:srgbClr val="ABB8C3"/>
                </a:solidFill>
              </a:defRPr>
            </a:lvl8pPr>
            <a:lvl9pPr lvl="8" algn="r">
              <a:buNone/>
              <a:defRPr sz="1000">
                <a:solidFill>
                  <a:srgbClr val="ABB8C3"/>
                </a:solidFill>
              </a:defRPr>
            </a:lvl9pPr>
          </a:lstStyle>
          <a:p>
            <a:pPr marL="0" lvl="0" indent="0" algn="r"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pic>
        <p:nvPicPr>
          <p:cNvPr id="9" name="Google Shape;9;p1"/>
          <p:cNvPicPr preferRelativeResize="0"/>
          <p:nvPr/>
        </p:nvPicPr>
        <p:blipFill>
          <a:blip r:embed="rId11">
            <a:alphaModFix/>
          </a:blip>
          <a:stretch>
            <a:fillRect/>
          </a:stretch>
        </p:blipFill>
        <p:spPr>
          <a:xfrm>
            <a:off x="230697" y="223400"/>
            <a:ext cx="1375500" cy="1021324"/>
          </a:xfrm>
          <a:prstGeom prst="rect">
            <a:avLst/>
          </a:prstGeom>
          <a:noFill/>
          <a:ln>
            <a:noFill/>
          </a:ln>
        </p:spPr>
      </p:pic>
      <p:sp>
        <p:nvSpPr>
          <p:cNvPr id="10" name="Google Shape;10;p1"/>
          <p:cNvSpPr/>
          <p:nvPr/>
        </p:nvSpPr>
        <p:spPr>
          <a:xfrm>
            <a:off x="-23800" y="5026750"/>
            <a:ext cx="9188700" cy="1716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Michael.Moore@wyo.gov"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808" y="1244725"/>
            <a:ext cx="6232370" cy="2052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b="1" dirty="0" smtClean="0">
                <a:latin typeface="+mj-lt"/>
              </a:rPr>
              <a:t>Youth in Wyoming and its Labor Market</a:t>
            </a:r>
            <a:endParaRPr sz="3600" b="1" i="1" dirty="0">
              <a:latin typeface="+mj-lt"/>
            </a:endParaRPr>
          </a:p>
        </p:txBody>
      </p:sp>
      <p:sp>
        <p:nvSpPr>
          <p:cNvPr id="60" name="Google Shape;60;p13"/>
          <p:cNvSpPr txBox="1">
            <a:spLocks noGrp="1"/>
          </p:cNvSpPr>
          <p:nvPr>
            <p:ph type="subTitle" idx="1"/>
          </p:nvPr>
        </p:nvSpPr>
        <p:spPr>
          <a:xfrm>
            <a:off x="3359800" y="4096228"/>
            <a:ext cx="4027763" cy="792600"/>
          </a:xfrm>
          <a:prstGeom prst="rect">
            <a:avLst/>
          </a:prstGeom>
        </p:spPr>
        <p:txBody>
          <a:bodyPr spcFirstLastPara="1" wrap="square" lIns="91425" tIns="91425" rIns="91425" bIns="91425" anchor="t" anchorCtr="0">
            <a:normAutofit fontScale="47500" lnSpcReduction="20000"/>
          </a:bodyPr>
          <a:lstStyle/>
          <a:p>
            <a:pPr marL="0" lvl="0" indent="0" algn="r"/>
            <a:r>
              <a:rPr lang="en" dirty="0" smtClean="0">
                <a:latin typeface="Calibri" panose="020F0502020204030204" pitchFamily="34" charset="0"/>
                <a:cs typeface="Calibri" panose="020F0502020204030204" pitchFamily="34" charset="0"/>
              </a:rPr>
              <a:t>Presented to the Wyoming Workforce Development Council by Michael Moore, R&amp;P </a:t>
            </a:r>
            <a:r>
              <a:rPr lang="en" dirty="0">
                <a:latin typeface="Calibri" panose="020F0502020204030204" pitchFamily="34" charset="0"/>
                <a:cs typeface="Calibri" panose="020F0502020204030204" pitchFamily="34" charset="0"/>
              </a:rPr>
              <a:t>Research Supervisor, </a:t>
            </a:r>
            <a:r>
              <a:rPr lang="en" dirty="0" smtClean="0">
                <a:latin typeface="Calibri" panose="020F0502020204030204" pitchFamily="34" charset="0"/>
                <a:cs typeface="Calibri" panose="020F0502020204030204" pitchFamily="34" charset="0"/>
              </a:rPr>
              <a:t>Thursday, November 6, 2025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Tracking </a:t>
            </a:r>
            <a:r>
              <a:rPr lang="en-US" sz="2000" b="1" dirty="0">
                <a:solidFill>
                  <a:schemeClr val="tx1"/>
                </a:solidFill>
                <a:latin typeface="Calibri" panose="020F0502020204030204" pitchFamily="34" charset="0"/>
                <a:cs typeface="Calibri" panose="020F0502020204030204" pitchFamily="34" charset="0"/>
              </a:rPr>
              <a:t>Youth into Wyoming's Labor Market: 2025 Update</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From </a:t>
            </a:r>
            <a:r>
              <a:rPr lang="en-US" sz="2000" b="1" i="1" dirty="0" smtClean="0">
                <a:latin typeface="Calibri" panose="020F0502020204030204" pitchFamily="34" charset="0"/>
                <a:cs typeface="Calibri" panose="020F0502020204030204" pitchFamily="34" charset="0"/>
              </a:rPr>
              <a:t>A Decade Later</a:t>
            </a:r>
            <a:r>
              <a:rPr lang="en-US" sz="2000" b="1" dirty="0" smtClean="0">
                <a:latin typeface="Calibri" panose="020F0502020204030204" pitchFamily="34" charset="0"/>
                <a:cs typeface="Calibri" panose="020F0502020204030204" pitchFamily="34" charset="0"/>
              </a:rPr>
              <a:t>, 2011</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3000" dirty="0">
              <a:solidFill>
                <a:schemeClr val="bg1"/>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746" y="1695179"/>
            <a:ext cx="6123904" cy="3092921"/>
          </a:xfrm>
          <a:prstGeom prst="rect">
            <a:avLst/>
          </a:prstGeom>
        </p:spPr>
      </p:pic>
    </p:spTree>
    <p:extLst>
      <p:ext uri="{BB962C8B-B14F-4D97-AF65-F5344CB8AC3E}">
        <p14:creationId xmlns:p14="http://schemas.microsoft.com/office/powerpoint/2010/main" val="4086095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00073"/>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Tracking </a:t>
            </a:r>
            <a:r>
              <a:rPr lang="en-US" sz="2000" b="1" dirty="0">
                <a:solidFill>
                  <a:schemeClr val="tx1"/>
                </a:solidFill>
                <a:latin typeface="Calibri" panose="020F0502020204030204" pitchFamily="34" charset="0"/>
                <a:cs typeface="Calibri" panose="020F0502020204030204" pitchFamily="34" charset="0"/>
              </a:rPr>
              <a:t>Youth into Wyoming's Labor Market: 2025 Update</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High </a:t>
            </a:r>
            <a:r>
              <a:rPr lang="en-US" sz="2000" b="1" dirty="0">
                <a:latin typeface="Calibri" panose="020F0502020204030204" pitchFamily="34" charset="0"/>
                <a:cs typeface="Calibri" panose="020F0502020204030204" pitchFamily="34" charset="0"/>
              </a:rPr>
              <a:t>School Seniors Found Working in Wyoming </a:t>
            </a:r>
            <a:r>
              <a:rPr lang="en-US" sz="2000" b="1" dirty="0" smtClean="0">
                <a:latin typeface="Calibri" panose="020F0502020204030204" pitchFamily="34" charset="0"/>
                <a:cs typeface="Calibri" panose="020F0502020204030204" pitchFamily="34" charset="0"/>
              </a:rPr>
              <a:t>Up to 10 Years Later</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074488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Tracking </a:t>
            </a:r>
            <a:r>
              <a:rPr lang="en-US" sz="2000" b="1" dirty="0">
                <a:solidFill>
                  <a:schemeClr val="tx1"/>
                </a:solidFill>
                <a:latin typeface="Calibri" panose="020F0502020204030204" pitchFamily="34" charset="0"/>
                <a:cs typeface="Calibri" panose="020F0502020204030204" pitchFamily="34" charset="0"/>
              </a:rPr>
              <a:t>Youth into Wyoming's Labor Market: 2025 Update</a:t>
            </a:r>
            <a:endParaRPr lang="en-US" sz="2000" dirty="0" smtClean="0">
              <a:latin typeface="Calibri" panose="020F0502020204030204" pitchFamily="34" charset="0"/>
              <a:cs typeface="Calibri" panose="020F0502020204030204" pitchFamily="34" charset="0"/>
            </a:endParaRPr>
          </a:p>
          <a:p>
            <a:endParaRPr lang="en-US" dirty="0" smtClean="0"/>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Graduates and non-graduates</a:t>
            </a:r>
          </a:p>
          <a:p>
            <a:pPr marL="571500" indent="-457200">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14 cohorts: 2010/11 to 2023/24</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Seniors who graduated were more likely to be found working in WY</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Graduates were also retained at a greater rate</a:t>
            </a: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98604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Tracking </a:t>
            </a:r>
            <a:r>
              <a:rPr lang="en-US" sz="2000" b="1" dirty="0">
                <a:solidFill>
                  <a:schemeClr val="tx1"/>
                </a:solidFill>
                <a:latin typeface="Calibri" panose="020F0502020204030204" pitchFamily="34" charset="0"/>
                <a:cs typeface="Calibri" panose="020F0502020204030204" pitchFamily="34" charset="0"/>
              </a:rPr>
              <a:t>Youth into Wyoming's Labor Market: 2025 Update</a:t>
            </a:r>
            <a:endParaRPr lang="en-US" sz="2000" dirty="0" smtClean="0">
              <a:latin typeface="Calibri" panose="020F0502020204030204" pitchFamily="34" charset="0"/>
              <a:cs typeface="Calibri" panose="020F0502020204030204" pitchFamily="34" charset="0"/>
            </a:endParaRPr>
          </a:p>
          <a:p>
            <a:endParaRPr lang="en-US" dirty="0" smtClean="0"/>
          </a:p>
          <a:p>
            <a:pPr marL="114300" indent="0"/>
            <a:r>
              <a:rPr lang="en-US" sz="2000" b="1" dirty="0" smtClean="0">
                <a:latin typeface="Calibri" panose="020F0502020204030204" pitchFamily="34" charset="0"/>
                <a:cs typeface="Calibri" panose="020F0502020204030204" pitchFamily="34" charset="0"/>
              </a:rPr>
              <a:t>2014/15 Employment by Industry</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Leisure &amp; Hospitality (29.5%)</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Retail Trade (23.0%)</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2014/15 Cohort by Industry 10 Years Later</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More evenly distributed across industries</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Health Care &amp; Social Assistance (15.4%)</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123570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Tracking </a:t>
            </a:r>
            <a:r>
              <a:rPr lang="en-US" sz="2000" b="1" dirty="0">
                <a:solidFill>
                  <a:schemeClr val="tx1"/>
                </a:solidFill>
                <a:latin typeface="Calibri" panose="020F0502020204030204" pitchFamily="34" charset="0"/>
                <a:cs typeface="Calibri" panose="020F0502020204030204" pitchFamily="34" charset="0"/>
              </a:rPr>
              <a:t>Youth into Wyoming's Labor Market: 2025 </a:t>
            </a:r>
            <a:r>
              <a:rPr lang="en-US" sz="2000" b="1" dirty="0" smtClean="0">
                <a:solidFill>
                  <a:schemeClr val="tx1"/>
                </a:solidFill>
                <a:latin typeface="Calibri" panose="020F0502020204030204" pitchFamily="34" charset="0"/>
                <a:cs typeface="Calibri" panose="020F0502020204030204" pitchFamily="34" charset="0"/>
              </a:rPr>
              <a:t>Update</a:t>
            </a:r>
          </a:p>
          <a:p>
            <a:endParaRPr lang="en-US" dirty="0" smtClean="0"/>
          </a:p>
          <a:p>
            <a:pPr marL="114300" indent="0"/>
            <a:r>
              <a:rPr lang="en-US" sz="2000" b="1" dirty="0" smtClean="0">
                <a:latin typeface="Calibri" panose="020F0502020204030204" pitchFamily="34" charset="0"/>
                <a:cs typeface="Calibri" panose="020F0502020204030204" pitchFamily="34" charset="0"/>
              </a:rPr>
              <a:t>2014/15 Participation Rate by County</a:t>
            </a:r>
            <a:endParaRPr lang="en-US" sz="2000" dirty="0" smtClean="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Highest: Platte County (82.5%)</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Lowest: Crook County (64.3%)</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2014/15 Cohort 10 Years Later</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Highest: Converse County (53.9%)</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Lowest: Teton &amp; Niobrara counties (30.4%)</a:t>
            </a: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724010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marL="457200" indent="-342900" eaLnBrk="1" fontAlgn="auto" hangingPunct="1">
              <a:buClr>
                <a:schemeClr val="dk2"/>
              </a:buClr>
              <a:defRPr/>
            </a:pPr>
            <a:r>
              <a:rPr lang="en-US" sz="2000" b="1" i="1" dirty="0" smtClean="0">
                <a:solidFill>
                  <a:schemeClr val="tx1"/>
                </a:solidFill>
                <a:latin typeface="Calibri" panose="020F0502020204030204" pitchFamily="34" charset="0"/>
                <a:ea typeface="Libre Franklin"/>
                <a:cs typeface="Calibri" panose="020F0502020204030204" pitchFamily="34" charset="0"/>
                <a:sym typeface="Libre Franklin"/>
              </a:rPr>
              <a:t>Wyoming Labor Force Trends, </a:t>
            </a:r>
            <a:r>
              <a:rPr lang="en-US" sz="2000" b="1" dirty="0" smtClean="0">
                <a:solidFill>
                  <a:schemeClr val="tx1"/>
                </a:solidFill>
                <a:latin typeface="Calibri" panose="020F0502020204030204" pitchFamily="34" charset="0"/>
                <a:ea typeface="Libre Franklin"/>
                <a:cs typeface="Calibri" panose="020F0502020204030204" pitchFamily="34" charset="0"/>
                <a:sym typeface="Libre Franklin"/>
              </a:rPr>
              <a:t>October 2025</a:t>
            </a:r>
          </a:p>
          <a:p>
            <a:pPr>
              <a:defRPr/>
            </a:pPr>
            <a:r>
              <a:rPr lang="en-US" sz="2000" dirty="0">
                <a:latin typeface="Calibri" panose="020F0502020204030204" pitchFamily="34" charset="0"/>
                <a:cs typeface="Calibri" panose="020F0502020204030204" pitchFamily="34" charset="0"/>
              </a:rPr>
              <a:t>https://</a:t>
            </a:r>
            <a:r>
              <a:rPr lang="en-US" sz="2000" dirty="0" smtClean="0">
                <a:latin typeface="Calibri" panose="020F0502020204030204" pitchFamily="34" charset="0"/>
                <a:cs typeface="Calibri" panose="020F0502020204030204" pitchFamily="34" charset="0"/>
              </a:rPr>
              <a:t>doe.state.wy.us/LMI/trends/1025/toc.htm</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a:defRPr/>
            </a:pP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Part 2: </a:t>
            </a:r>
            <a:r>
              <a:rPr lang="en-US" sz="2000" b="1" dirty="0">
                <a:latin typeface="Calibri" panose="020F0502020204030204" pitchFamily="34" charset="0"/>
                <a:cs typeface="Calibri" panose="020F0502020204030204" pitchFamily="34" charset="0"/>
              </a:rPr>
              <a:t>Examining Millennials’ Departure From Wyoming</a:t>
            </a:r>
            <a:endParaRPr lang="en-US" sz="2000" b="1" dirty="0" smtClean="0">
              <a:solidFill>
                <a:schemeClr val="dk2"/>
              </a:solidFill>
              <a:latin typeface="Calibri" panose="020F0502020204030204" pitchFamily="34" charset="0"/>
              <a:cs typeface="Calibri" panose="020F0502020204030204" pitchFamily="34" charset="0"/>
              <a:sym typeface="Libre Franklin"/>
            </a:endParaRPr>
          </a:p>
        </p:txBody>
      </p:sp>
    </p:spTree>
    <p:extLst>
      <p:ext uri="{BB962C8B-B14F-4D97-AF65-F5344CB8AC3E}">
        <p14:creationId xmlns:p14="http://schemas.microsoft.com/office/powerpoint/2010/main" val="1095303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a:defRPr/>
            </a:pPr>
            <a:r>
              <a:rPr lang="en-US" sz="2000" b="1" dirty="0" smtClean="0">
                <a:solidFill>
                  <a:schemeClr val="tx1"/>
                </a:solidFill>
                <a:latin typeface="Calibri" panose="020F0502020204030204" pitchFamily="34" charset="0"/>
                <a:cs typeface="Calibri" panose="020F0502020204030204" pitchFamily="34" charset="0"/>
              </a:rPr>
              <a:t>Examining </a:t>
            </a:r>
            <a:r>
              <a:rPr lang="en-US" sz="2000" b="1" dirty="0">
                <a:solidFill>
                  <a:schemeClr val="tx1"/>
                </a:solidFill>
                <a:latin typeface="Calibri" panose="020F0502020204030204" pitchFamily="34" charset="0"/>
                <a:cs typeface="Calibri" panose="020F0502020204030204" pitchFamily="34" charset="0"/>
              </a:rPr>
              <a:t>Millennials’ Departure </a:t>
            </a:r>
            <a:r>
              <a:rPr lang="en-US" sz="2000" b="1" dirty="0" smtClean="0">
                <a:solidFill>
                  <a:schemeClr val="tx1"/>
                </a:solidFill>
                <a:latin typeface="Calibri" panose="020F0502020204030204" pitchFamily="34" charset="0"/>
                <a:cs typeface="Calibri" panose="020F0502020204030204" pitchFamily="34" charset="0"/>
              </a:rPr>
              <a:t>From Wyoming</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Baby Boomers</a:t>
            </a:r>
          </a:p>
          <a:p>
            <a:pPr marL="342900" eaLnBrk="1" fontAlgn="auto" hangingPunct="1">
              <a:buClr>
                <a:schemeClr val="dk2"/>
              </a:buClr>
              <a:buFont typeface="Arial" panose="020B0604020202020204" pitchFamily="34" charset="0"/>
              <a:buChar char="•"/>
              <a:defRPr/>
            </a:pPr>
            <a: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t>Born 1946-1964</a:t>
            </a:r>
          </a:p>
          <a:p>
            <a:pPr marL="342900" eaLnBrk="1" fontAlgn="auto" hangingPunct="1">
              <a:buClr>
                <a:schemeClr val="dk2"/>
              </a:buClr>
              <a:buFont typeface="Arial" panose="020B0604020202020204" pitchFamily="34" charset="0"/>
              <a:buChar char="•"/>
              <a:defRPr/>
            </a:pPr>
            <a:r>
              <a:rPr lang="en-US" sz="2000" dirty="0" smtClean="0">
                <a:latin typeface="Calibri" panose="020F0502020204030204" pitchFamily="34" charset="0"/>
                <a:cs typeface="Calibri" panose="020F0502020204030204" pitchFamily="34" charset="0"/>
              </a:rPr>
              <a:t>Ages 60-78 in 2024</a:t>
            </a:r>
          </a:p>
          <a:p>
            <a:pPr marL="342900" eaLnBrk="1" fontAlgn="auto" hangingPunct="1">
              <a:buClr>
                <a:schemeClr val="dk2"/>
              </a:buClr>
              <a:buFont typeface="Arial" panose="020B0604020202020204" pitchFamily="34" charset="0"/>
              <a:buChar char="•"/>
              <a:defRPr/>
            </a:pPr>
            <a:endParaRPr lang="en-US" sz="2000" dirty="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a:latin typeface="Calibri" panose="020F0502020204030204" pitchFamily="34" charset="0"/>
                <a:cs typeface="Calibri" panose="020F0502020204030204" pitchFamily="34" charset="0"/>
              </a:rPr>
              <a:t>Millennials</a:t>
            </a:r>
          </a:p>
          <a:p>
            <a:pPr marL="342900" eaLnBrk="1" fontAlgn="auto" hangingPunct="1">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Born 1981-1996</a:t>
            </a:r>
          </a:p>
          <a:p>
            <a:pPr marL="342900" eaLnBrk="1" fontAlgn="auto" hangingPunct="1">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Ages 28-43 in 2024</a:t>
            </a:r>
          </a:p>
          <a:p>
            <a:pPr marL="0" indent="0" eaLnBrk="1" fontAlgn="auto" hangingPunct="1">
              <a:buClr>
                <a:schemeClr val="dk2"/>
              </a:buClr>
              <a:defRPr/>
            </a:pPr>
            <a:endParaRPr lang="en-US" sz="2000" dirty="0" smtClean="0">
              <a:solidFill>
                <a:schemeClr val="dk2"/>
              </a:solidFill>
              <a:latin typeface="Calibri" panose="020F0502020204030204" pitchFamily="34" charset="0"/>
              <a:ea typeface="Libre Franklin"/>
              <a:cs typeface="Calibri" panose="020F0502020204030204" pitchFamily="34" charset="0"/>
              <a:sym typeface="Libre Franklin"/>
            </a:endParaRPr>
          </a:p>
        </p:txBody>
      </p:sp>
    </p:spTree>
    <p:extLst>
      <p:ext uri="{BB962C8B-B14F-4D97-AF65-F5344CB8AC3E}">
        <p14:creationId xmlns:p14="http://schemas.microsoft.com/office/powerpoint/2010/main" val="360865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a:ln>
            <a:solidFill>
              <a:schemeClr val="tx1"/>
            </a:solidFill>
          </a:ln>
        </p:spPr>
        <p:txBody>
          <a:bodyPr/>
          <a:lstStyle/>
          <a:p>
            <a:pPr>
              <a:defRPr/>
            </a:pPr>
            <a:r>
              <a:rPr lang="en-US" sz="2000" b="1" dirty="0" smtClean="0">
                <a:solidFill>
                  <a:schemeClr val="tx1"/>
                </a:solidFill>
                <a:latin typeface="Calibri" panose="020F0502020204030204" pitchFamily="34" charset="0"/>
                <a:cs typeface="Calibri" panose="020F0502020204030204" pitchFamily="34" charset="0"/>
              </a:rPr>
              <a:t>Examining </a:t>
            </a:r>
            <a:r>
              <a:rPr lang="en-US" sz="2000" b="1" dirty="0">
                <a:solidFill>
                  <a:schemeClr val="tx1"/>
                </a:solidFill>
                <a:latin typeface="Calibri" panose="020F0502020204030204" pitchFamily="34" charset="0"/>
                <a:cs typeface="Calibri" panose="020F0502020204030204" pitchFamily="34" charset="0"/>
              </a:rPr>
              <a:t>Millennials’ Departure </a:t>
            </a:r>
            <a:r>
              <a:rPr lang="en-US" sz="2000" b="1" dirty="0" smtClean="0">
                <a:solidFill>
                  <a:schemeClr val="tx1"/>
                </a:solidFill>
                <a:latin typeface="Calibri" panose="020F0502020204030204" pitchFamily="34" charset="0"/>
                <a:cs typeface="Calibri" panose="020F0502020204030204" pitchFamily="34" charset="0"/>
              </a:rPr>
              <a:t>From Wyoming</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Why Millennials? </a:t>
            </a:r>
          </a:p>
          <a:p>
            <a:pPr marL="342900" eaLnBrk="1" fontAlgn="auto" hangingPunct="1">
              <a:buClr>
                <a:schemeClr val="dk2"/>
              </a:buClr>
              <a:buFont typeface="Arial" panose="020B0604020202020204" pitchFamily="34" charset="0"/>
              <a:buChar char="•"/>
              <a:defRPr/>
            </a:pPr>
            <a:r>
              <a:rPr lang="en-US" sz="2000" dirty="0" smtClean="0">
                <a:solidFill>
                  <a:schemeClr val="dk2"/>
                </a:solidFill>
                <a:latin typeface="Calibri" panose="020F0502020204030204" pitchFamily="34" charset="0"/>
                <a:cs typeface="Calibri" panose="020F0502020204030204" pitchFamily="34" charset="0"/>
                <a:sym typeface="Libre Franklin"/>
              </a:rPr>
              <a:t>Largest number of working-age individuals nationally</a:t>
            </a:r>
          </a:p>
          <a:p>
            <a:pPr marL="342900" eaLnBrk="1" fontAlgn="auto" hangingPunct="1">
              <a:buClr>
                <a:schemeClr val="dk2"/>
              </a:buClr>
              <a:buFont typeface="Arial" panose="020B0604020202020204" pitchFamily="34" charset="0"/>
              <a:buChar char="•"/>
              <a:defRPr/>
            </a:pPr>
            <a:endParaRPr lang="en-US" sz="2000" dirty="0" smtClean="0">
              <a:solidFill>
                <a:schemeClr val="dk2"/>
              </a:solidFill>
              <a:latin typeface="Calibri" panose="020F0502020204030204" pitchFamily="34" charset="0"/>
              <a:cs typeface="Calibri" panose="020F0502020204030204" pitchFamily="34" charset="0"/>
              <a:sym typeface="Libre Franklin"/>
            </a:endParaRPr>
          </a:p>
          <a:p>
            <a:pPr marL="342900" eaLnBrk="1" fontAlgn="auto" hangingPunct="1">
              <a:buClr>
                <a:schemeClr val="dk2"/>
              </a:buClr>
              <a:buFont typeface="Arial" panose="020B0604020202020204" pitchFamily="34" charset="0"/>
              <a:buChar char="•"/>
              <a:defRPr/>
            </a:pPr>
            <a:r>
              <a:rPr lang="en-US" sz="2000" dirty="0" smtClean="0">
                <a:latin typeface="Calibri" panose="020F0502020204030204" pitchFamily="34" charset="0"/>
                <a:cs typeface="Calibri" panose="020F0502020204030204" pitchFamily="34" charset="0"/>
              </a:rPr>
              <a:t>Ages 28-43 in 2024 – working age</a:t>
            </a:r>
          </a:p>
          <a:p>
            <a:pPr marL="342900" eaLnBrk="1" fontAlgn="auto" hangingPunct="1">
              <a:buClr>
                <a:schemeClr val="dk2"/>
              </a:buClr>
              <a:buFont typeface="Arial" panose="020B0604020202020204" pitchFamily="34" charset="0"/>
              <a:buChar char="•"/>
              <a:defRPr/>
            </a:pPr>
            <a:endParaRPr lang="en-US" sz="2000" dirty="0">
              <a:solidFill>
                <a:schemeClr val="dk2"/>
              </a:solidFill>
              <a:latin typeface="Calibri" panose="020F0502020204030204" pitchFamily="34" charset="0"/>
              <a:cs typeface="Calibri" panose="020F0502020204030204" pitchFamily="34" charset="0"/>
              <a:sym typeface="Libre Franklin"/>
            </a:endParaRPr>
          </a:p>
          <a:p>
            <a:pPr marL="342900" eaLnBrk="1" fontAlgn="auto" hangingPunct="1">
              <a:buClr>
                <a:schemeClr val="dk2"/>
              </a:buClr>
              <a:buFont typeface="Arial" panose="020B0604020202020204" pitchFamily="34" charset="0"/>
              <a:buChar char="•"/>
              <a:defRPr/>
            </a:pPr>
            <a:r>
              <a:rPr lang="en-US" sz="2000" dirty="0" smtClean="0">
                <a:latin typeface="Calibri" panose="020F0502020204030204" pitchFamily="34" charset="0"/>
                <a:cs typeface="Calibri" panose="020F0502020204030204" pitchFamily="34" charset="0"/>
              </a:rPr>
              <a:t>U.S. millennial population keeps growing with immigration</a:t>
            </a:r>
            <a:endParaRPr lang="en-US" sz="2000" dirty="0" smtClean="0">
              <a:solidFill>
                <a:schemeClr val="dk2"/>
              </a:solidFill>
              <a:latin typeface="Calibri" panose="020F0502020204030204" pitchFamily="34" charset="0"/>
              <a:cs typeface="Calibri" panose="020F0502020204030204" pitchFamily="34" charset="0"/>
              <a:sym typeface="Libre Franklin"/>
            </a:endParaRPr>
          </a:p>
        </p:txBody>
      </p:sp>
    </p:spTree>
    <p:extLst>
      <p:ext uri="{BB962C8B-B14F-4D97-AF65-F5344CB8AC3E}">
        <p14:creationId xmlns:p14="http://schemas.microsoft.com/office/powerpoint/2010/main" val="3037888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a:defRPr/>
            </a:pPr>
            <a:r>
              <a:rPr lang="en-US" sz="2000" b="1" dirty="0" smtClean="0">
                <a:solidFill>
                  <a:schemeClr val="tx1"/>
                </a:solidFill>
                <a:latin typeface="Calibri" panose="020F0502020204030204" pitchFamily="34" charset="0"/>
                <a:cs typeface="Calibri" panose="020F0502020204030204" pitchFamily="34" charset="0"/>
              </a:rPr>
              <a:t>Examining </a:t>
            </a:r>
            <a:r>
              <a:rPr lang="en-US" sz="2000" b="1" dirty="0">
                <a:solidFill>
                  <a:schemeClr val="tx1"/>
                </a:solidFill>
                <a:latin typeface="Calibri" panose="020F0502020204030204" pitchFamily="34" charset="0"/>
                <a:cs typeface="Calibri" panose="020F0502020204030204" pitchFamily="34" charset="0"/>
              </a:rPr>
              <a:t>Millennials’ Departure </a:t>
            </a:r>
            <a:r>
              <a:rPr lang="en-US" sz="2000" b="1" dirty="0" smtClean="0">
                <a:solidFill>
                  <a:schemeClr val="tx1"/>
                </a:solidFill>
                <a:latin typeface="Calibri" panose="020F0502020204030204" pitchFamily="34" charset="0"/>
                <a:cs typeface="Calibri" panose="020F0502020204030204" pitchFamily="34" charset="0"/>
              </a:rPr>
              <a:t>From Wyoming</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Baby Boomer and Millennial Populations in the U.S. </a:t>
            </a:r>
            <a:endParaRPr lang="en-US" sz="2000" dirty="0" smtClean="0">
              <a:solidFill>
                <a:schemeClr val="dk2"/>
              </a:solidFill>
              <a:latin typeface="Calibri" panose="020F0502020204030204" pitchFamily="34" charset="0"/>
              <a:ea typeface="Libre Franklin"/>
              <a:cs typeface="Calibri" panose="020F0502020204030204" pitchFamily="34" charset="0"/>
              <a:sym typeface="Libre Frankli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8985"/>
            <a:ext cx="8442977" cy="2862078"/>
          </a:xfrm>
          <a:prstGeom prst="rect">
            <a:avLst/>
          </a:prstGeom>
        </p:spPr>
      </p:pic>
    </p:spTree>
    <p:extLst>
      <p:ext uri="{BB962C8B-B14F-4D97-AF65-F5344CB8AC3E}">
        <p14:creationId xmlns:p14="http://schemas.microsoft.com/office/powerpoint/2010/main" val="4094831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8985"/>
            <a:ext cx="8442977" cy="2862078"/>
          </a:xfrm>
          <a:prstGeom prst="rect">
            <a:avLst/>
          </a:prstGeom>
        </p:spPr>
      </p:pic>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a:defRPr/>
            </a:pPr>
            <a:r>
              <a:rPr lang="en-US" sz="2000" b="1" dirty="0" smtClean="0">
                <a:solidFill>
                  <a:schemeClr val="tx1"/>
                </a:solidFill>
                <a:latin typeface="Calibri" panose="020F0502020204030204" pitchFamily="34" charset="0"/>
                <a:cs typeface="Calibri" panose="020F0502020204030204" pitchFamily="34" charset="0"/>
              </a:rPr>
              <a:t>Examining </a:t>
            </a:r>
            <a:r>
              <a:rPr lang="en-US" sz="2000" b="1" dirty="0">
                <a:solidFill>
                  <a:schemeClr val="tx1"/>
                </a:solidFill>
                <a:latin typeface="Calibri" panose="020F0502020204030204" pitchFamily="34" charset="0"/>
                <a:cs typeface="Calibri" panose="020F0502020204030204" pitchFamily="34" charset="0"/>
              </a:rPr>
              <a:t>Millennials’ Departure </a:t>
            </a:r>
            <a:r>
              <a:rPr lang="en-US" sz="2000" b="1" dirty="0" smtClean="0">
                <a:solidFill>
                  <a:schemeClr val="tx1"/>
                </a:solidFill>
                <a:latin typeface="Calibri" panose="020F0502020204030204" pitchFamily="34" charset="0"/>
                <a:cs typeface="Calibri" panose="020F0502020204030204" pitchFamily="34" charset="0"/>
              </a:rPr>
              <a:t>From Wyoming</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Baby Boomer and Millennial Populations in the U.S. </a:t>
            </a:r>
            <a:endParaRPr lang="en-US" sz="2000" dirty="0" smtClean="0">
              <a:solidFill>
                <a:schemeClr val="dk2"/>
              </a:solidFill>
              <a:latin typeface="Calibri" panose="020F0502020204030204" pitchFamily="34" charset="0"/>
              <a:ea typeface="Libre Franklin"/>
              <a:cs typeface="Calibri" panose="020F0502020204030204" pitchFamily="34" charset="0"/>
              <a:sym typeface="Libre Franklin"/>
            </a:endParaRPr>
          </a:p>
        </p:txBody>
      </p:sp>
    </p:spTree>
    <p:extLst>
      <p:ext uri="{BB962C8B-B14F-4D97-AF65-F5344CB8AC3E}">
        <p14:creationId xmlns:p14="http://schemas.microsoft.com/office/powerpoint/2010/main" val="312498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fontScale="92500" lnSpcReduction="20000"/>
          </a:bodyPr>
          <a:lstStyle/>
          <a:p>
            <a:r>
              <a:rPr lang="en-US" sz="2000" b="1" dirty="0" smtClean="0">
                <a:solidFill>
                  <a:srgbClr val="0D2C36"/>
                </a:solidFill>
                <a:latin typeface="Calibri" panose="020F0502020204030204" pitchFamily="34" charset="0"/>
                <a:cs typeface="Calibri" panose="020F0502020204030204" pitchFamily="34" charset="0"/>
              </a:rPr>
              <a:t>About Research &amp; Planning</a:t>
            </a:r>
          </a:p>
          <a:p>
            <a:endParaRPr lang="en-US" sz="2000" dirty="0" smtClean="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OUR ORGANIZATION:</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R&amp;P is an exclusively statistical entity within DWS.</a:t>
            </a:r>
            <a:r>
              <a:rPr lang="en-US" sz="2000" b="1" dirty="0">
                <a:latin typeface="Calibri" panose="020F0502020204030204" pitchFamily="34" charset="0"/>
                <a:cs typeface="Calibri" panose="020F0502020204030204" pitchFamily="34" charset="0"/>
              </a:rPr>
              <a:t/>
            </a:r>
            <a:br>
              <a:rPr lang="en-US" sz="2000" b="1" dirty="0">
                <a:latin typeface="Calibri" panose="020F0502020204030204" pitchFamily="34" charset="0"/>
                <a:cs typeface="Calibri" panose="020F0502020204030204" pitchFamily="34" charset="0"/>
              </a:rPr>
            </a:br>
            <a:endParaRPr lang="en-US" sz="2000" b="1" dirty="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WHAT WE DO:</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R&amp;P collects, analyzes, and publishes timely and</a:t>
            </a:r>
          </a:p>
          <a:p>
            <a:r>
              <a:rPr lang="en-US" sz="2000" dirty="0">
                <a:latin typeface="Calibri" panose="020F0502020204030204" pitchFamily="34" charset="0"/>
                <a:cs typeface="Calibri" panose="020F0502020204030204" pitchFamily="34" charset="0"/>
              </a:rPr>
              <a:t>	accurate labor market information (LMI)</a:t>
            </a:r>
          </a:p>
          <a:p>
            <a:r>
              <a:rPr lang="en-US" sz="2000" dirty="0">
                <a:latin typeface="Calibri" panose="020F0502020204030204" pitchFamily="34" charset="0"/>
                <a:cs typeface="Calibri" panose="020F0502020204030204" pitchFamily="34" charset="0"/>
              </a:rPr>
              <a:t>	meeting established statistical standards.</a:t>
            </a:r>
            <a:r>
              <a:rPr lang="en-US" sz="2000" b="1" dirty="0">
                <a:latin typeface="Calibri" panose="020F0502020204030204" pitchFamily="34" charset="0"/>
                <a:cs typeface="Calibri" panose="020F0502020204030204" pitchFamily="34" charset="0"/>
              </a:rPr>
              <a:t/>
            </a:r>
            <a:br>
              <a:rPr lang="en-US" sz="2000" b="1" dirty="0">
                <a:latin typeface="Calibri" panose="020F0502020204030204" pitchFamily="34" charset="0"/>
                <a:cs typeface="Calibri" panose="020F0502020204030204" pitchFamily="34" charset="0"/>
              </a:rPr>
            </a:br>
            <a:endParaRPr lang="en-US" sz="2000" b="1" dirty="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OUR CUSTOMERS:</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LMI makes the labor market more efficient by</a:t>
            </a:r>
          </a:p>
          <a:p>
            <a:r>
              <a:rPr lang="en-US" sz="2000" dirty="0">
                <a:latin typeface="Calibri" panose="020F0502020204030204" pitchFamily="34" charset="0"/>
                <a:cs typeface="Calibri" panose="020F0502020204030204" pitchFamily="34" charset="0"/>
              </a:rPr>
              <a:t>	providing the public and the public’s</a:t>
            </a:r>
          </a:p>
          <a:p>
            <a:r>
              <a:rPr lang="en-US" sz="2000" dirty="0">
                <a:latin typeface="Calibri" panose="020F0502020204030204" pitchFamily="34" charset="0"/>
                <a:cs typeface="Calibri" panose="020F0502020204030204" pitchFamily="34" charset="0"/>
              </a:rPr>
              <a:t>	representatives with the basis for</a:t>
            </a:r>
          </a:p>
          <a:p>
            <a:r>
              <a:rPr lang="en-US" sz="2000" dirty="0">
                <a:latin typeface="Calibri" panose="020F0502020204030204" pitchFamily="34" charset="0"/>
                <a:cs typeface="Calibri" panose="020F0502020204030204" pitchFamily="34" charset="0"/>
              </a:rPr>
              <a:t>	informed decision making.</a:t>
            </a:r>
          </a:p>
          <a:p>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Youth in Wyoming and its Labor Market</a:t>
            </a:r>
          </a:p>
        </p:txBody>
      </p:sp>
    </p:spTree>
    <p:extLst>
      <p:ext uri="{BB962C8B-B14F-4D97-AF65-F5344CB8AC3E}">
        <p14:creationId xmlns:p14="http://schemas.microsoft.com/office/powerpoint/2010/main" val="3863904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a:defRPr/>
            </a:pPr>
            <a:r>
              <a:rPr lang="en-US" sz="2000" b="1" dirty="0" smtClean="0">
                <a:solidFill>
                  <a:schemeClr val="tx1"/>
                </a:solidFill>
                <a:latin typeface="Calibri" panose="020F0502020204030204" pitchFamily="34" charset="0"/>
                <a:cs typeface="Calibri" panose="020F0502020204030204" pitchFamily="34" charset="0"/>
              </a:rPr>
              <a:t>Examining </a:t>
            </a:r>
            <a:r>
              <a:rPr lang="en-US" sz="2000" b="1" dirty="0">
                <a:solidFill>
                  <a:schemeClr val="tx1"/>
                </a:solidFill>
                <a:latin typeface="Calibri" panose="020F0502020204030204" pitchFamily="34" charset="0"/>
                <a:cs typeface="Calibri" panose="020F0502020204030204" pitchFamily="34" charset="0"/>
              </a:rPr>
              <a:t>Millennials’ Departure </a:t>
            </a:r>
            <a:r>
              <a:rPr lang="en-US" sz="2000" b="1" dirty="0" smtClean="0">
                <a:solidFill>
                  <a:schemeClr val="tx1"/>
                </a:solidFill>
                <a:latin typeface="Calibri" panose="020F0502020204030204" pitchFamily="34" charset="0"/>
                <a:cs typeface="Calibri" panose="020F0502020204030204" pitchFamily="34" charset="0"/>
              </a:rPr>
              <a:t>From Wyoming</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The Difference in Baby Boomers and Millennials by State</a:t>
            </a:r>
            <a:endParaRPr lang="en-US" sz="2000" dirty="0" smtClean="0">
              <a:solidFill>
                <a:schemeClr val="dk2"/>
              </a:solidFill>
              <a:latin typeface="Calibri" panose="020F0502020204030204" pitchFamily="34" charset="0"/>
              <a:ea typeface="Libre Franklin"/>
              <a:cs typeface="Calibri" panose="020F0502020204030204" pitchFamily="34" charset="0"/>
              <a:sym typeface="Libre Frankli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045" y="1828719"/>
            <a:ext cx="4462682" cy="2862344"/>
          </a:xfrm>
          <a:prstGeom prst="rect">
            <a:avLst/>
          </a:prstGeom>
        </p:spPr>
      </p:pic>
    </p:spTree>
    <p:extLst>
      <p:ext uri="{BB962C8B-B14F-4D97-AF65-F5344CB8AC3E}">
        <p14:creationId xmlns:p14="http://schemas.microsoft.com/office/powerpoint/2010/main" val="839688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a:defRPr/>
            </a:pPr>
            <a:r>
              <a:rPr lang="en-US" sz="2000" b="1" dirty="0" smtClean="0">
                <a:solidFill>
                  <a:schemeClr val="tx1"/>
                </a:solidFill>
                <a:latin typeface="Calibri" panose="020F0502020204030204" pitchFamily="34" charset="0"/>
                <a:cs typeface="Calibri" panose="020F0502020204030204" pitchFamily="34" charset="0"/>
              </a:rPr>
              <a:t>Examining </a:t>
            </a:r>
            <a:r>
              <a:rPr lang="en-US" sz="2000" b="1" dirty="0">
                <a:solidFill>
                  <a:schemeClr val="tx1"/>
                </a:solidFill>
                <a:latin typeface="Calibri" panose="020F0502020204030204" pitchFamily="34" charset="0"/>
                <a:cs typeface="Calibri" panose="020F0502020204030204" pitchFamily="34" charset="0"/>
              </a:rPr>
              <a:t>Millennials’ Departure </a:t>
            </a:r>
            <a:r>
              <a:rPr lang="en-US" sz="2000" b="1" dirty="0" smtClean="0">
                <a:solidFill>
                  <a:schemeClr val="tx1"/>
                </a:solidFill>
                <a:latin typeface="Calibri" panose="020F0502020204030204" pitchFamily="34" charset="0"/>
                <a:cs typeface="Calibri" panose="020F0502020204030204" pitchFamily="34" charset="0"/>
              </a:rPr>
              <a:t>From Wyoming</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Millennial Population</a:t>
            </a:r>
          </a:p>
          <a:p>
            <a:pPr marL="342900" eaLnBrk="1" fontAlgn="auto" hangingPunct="1">
              <a:buClr>
                <a:schemeClr val="dk2"/>
              </a:buClr>
              <a:buFont typeface="Arial" panose="020B0604020202020204" pitchFamily="34" charset="0"/>
              <a:buChar char="•"/>
              <a:defRPr/>
            </a:pPr>
            <a: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t>2014: 130,866</a:t>
            </a:r>
          </a:p>
          <a:p>
            <a:pPr marL="342900" eaLnBrk="1" fontAlgn="auto" hangingPunct="1">
              <a:buClr>
                <a:schemeClr val="dk2"/>
              </a:buClr>
              <a:buFont typeface="Arial" panose="020B0604020202020204" pitchFamily="34" charset="0"/>
              <a:buChar char="•"/>
              <a:defRPr/>
            </a:pPr>
            <a:r>
              <a:rPr lang="en-US" sz="2000" dirty="0" smtClean="0">
                <a:latin typeface="Calibri" panose="020F0502020204030204" pitchFamily="34" charset="0"/>
                <a:cs typeface="Calibri" panose="020F0502020204030204" pitchFamily="34" charset="0"/>
              </a:rPr>
              <a:t>2024: 122,585</a:t>
            </a:r>
          </a:p>
          <a:p>
            <a:pPr marL="342900" eaLnBrk="1" fontAlgn="auto" hangingPunct="1">
              <a:buClr>
                <a:schemeClr val="dk2"/>
              </a:buClr>
              <a:buFont typeface="Arial" panose="020B0604020202020204" pitchFamily="34" charset="0"/>
              <a:buChar char="•"/>
              <a:defRPr/>
            </a:pPr>
            <a:r>
              <a:rPr lang="en-US" sz="2000" dirty="0" smtClean="0">
                <a:latin typeface="Calibri" panose="020F0502020204030204" pitchFamily="34" charset="0"/>
                <a:cs typeface="Calibri" panose="020F0502020204030204" pitchFamily="34" charset="0"/>
              </a:rPr>
              <a:t>Difference: -8,301, or -6.3%</a:t>
            </a:r>
          </a:p>
          <a:p>
            <a:pPr marL="0" indent="0" eaLnBrk="1" fontAlgn="auto" hangingPunct="1">
              <a:buClr>
                <a:schemeClr val="dk2"/>
              </a:buClr>
              <a:defRPr/>
            </a:pPr>
            <a:endParaRPr lang="en-US" sz="2000" dirty="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Millennials Working in Wyoming</a:t>
            </a:r>
          </a:p>
          <a:p>
            <a:pPr marL="342900" eaLnBrk="1" fontAlgn="auto" hangingPunct="1">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2014: </a:t>
            </a:r>
            <a:r>
              <a:rPr lang="en-US" sz="2000" dirty="0" smtClean="0">
                <a:latin typeface="Calibri" panose="020F0502020204030204" pitchFamily="34" charset="0"/>
                <a:cs typeface="Calibri" panose="020F0502020204030204" pitchFamily="34" charset="0"/>
              </a:rPr>
              <a:t>122,076</a:t>
            </a:r>
            <a:endParaRPr lang="en-US" sz="2000" dirty="0">
              <a:latin typeface="Calibri" panose="020F0502020204030204" pitchFamily="34" charset="0"/>
              <a:cs typeface="Calibri" panose="020F0502020204030204" pitchFamily="34" charset="0"/>
            </a:endParaRPr>
          </a:p>
          <a:p>
            <a:pPr marL="342900" eaLnBrk="1" fontAlgn="auto" hangingPunct="1">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2024: </a:t>
            </a:r>
            <a:r>
              <a:rPr lang="en-US" sz="2000" dirty="0" smtClean="0">
                <a:latin typeface="Calibri" panose="020F0502020204030204" pitchFamily="34" charset="0"/>
                <a:cs typeface="Calibri" panose="020F0502020204030204" pitchFamily="34" charset="0"/>
              </a:rPr>
              <a:t>98,925</a:t>
            </a:r>
            <a:endParaRPr lang="en-US" sz="2000" dirty="0">
              <a:latin typeface="Calibri" panose="020F0502020204030204" pitchFamily="34" charset="0"/>
              <a:cs typeface="Calibri" panose="020F0502020204030204" pitchFamily="34" charset="0"/>
            </a:endParaRPr>
          </a:p>
          <a:p>
            <a:pPr marL="342900" eaLnBrk="1" fontAlgn="auto" hangingPunct="1">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Difference: </a:t>
            </a:r>
            <a:r>
              <a:rPr lang="en-US" sz="2000" dirty="0" smtClean="0">
                <a:latin typeface="Calibri" panose="020F0502020204030204" pitchFamily="34" charset="0"/>
                <a:cs typeface="Calibri" panose="020F0502020204030204" pitchFamily="34" charset="0"/>
              </a:rPr>
              <a:t>-23,151</a:t>
            </a:r>
            <a:r>
              <a:rPr lang="en-US" sz="2000" dirty="0">
                <a:latin typeface="Calibri" panose="020F0502020204030204" pitchFamily="34" charset="0"/>
                <a:cs typeface="Calibri" panose="020F0502020204030204" pitchFamily="34" charset="0"/>
              </a:rPr>
              <a:t>, or </a:t>
            </a:r>
            <a:r>
              <a:rPr lang="en-US" sz="2000" dirty="0" smtClean="0">
                <a:latin typeface="Calibri" panose="020F0502020204030204" pitchFamily="34" charset="0"/>
                <a:cs typeface="Calibri" panose="020F0502020204030204" pitchFamily="34" charset="0"/>
              </a:rPr>
              <a:t>-19.0%</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3701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8985"/>
            <a:ext cx="8442977" cy="2862078"/>
          </a:xfrm>
          <a:prstGeom prst="rect">
            <a:avLst/>
          </a:prstGeom>
        </p:spPr>
      </p:pic>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a:defRPr/>
            </a:pPr>
            <a:r>
              <a:rPr lang="en-US" sz="2000" b="1" dirty="0" smtClean="0">
                <a:solidFill>
                  <a:schemeClr val="tx1"/>
                </a:solidFill>
                <a:latin typeface="Calibri" panose="020F0502020204030204" pitchFamily="34" charset="0"/>
                <a:cs typeface="Calibri" panose="020F0502020204030204" pitchFamily="34" charset="0"/>
              </a:rPr>
              <a:t>Examining </a:t>
            </a:r>
            <a:r>
              <a:rPr lang="en-US" sz="2000" b="1" dirty="0">
                <a:solidFill>
                  <a:schemeClr val="tx1"/>
                </a:solidFill>
                <a:latin typeface="Calibri" panose="020F0502020204030204" pitchFamily="34" charset="0"/>
                <a:cs typeface="Calibri" panose="020F0502020204030204" pitchFamily="34" charset="0"/>
              </a:rPr>
              <a:t>Millennials’ Departure </a:t>
            </a:r>
            <a:r>
              <a:rPr lang="en-US" sz="2000" b="1" dirty="0" smtClean="0">
                <a:solidFill>
                  <a:schemeClr val="tx1"/>
                </a:solidFill>
                <a:latin typeface="Calibri" panose="020F0502020204030204" pitchFamily="34" charset="0"/>
                <a:cs typeface="Calibri" panose="020F0502020204030204" pitchFamily="34" charset="0"/>
              </a:rPr>
              <a:t>From Wyoming</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Millennial Population and Working in WY</a:t>
            </a:r>
            <a:endParaRPr lang="en-US" sz="2000" dirty="0" smtClean="0">
              <a:solidFill>
                <a:schemeClr val="dk2"/>
              </a:solidFill>
              <a:latin typeface="Calibri" panose="020F0502020204030204" pitchFamily="34" charset="0"/>
              <a:ea typeface="Libre Franklin"/>
              <a:cs typeface="Calibri" panose="020F0502020204030204" pitchFamily="34" charset="0"/>
              <a:sym typeface="Libre Franklin"/>
            </a:endParaRPr>
          </a:p>
        </p:txBody>
      </p:sp>
    </p:spTree>
    <p:extLst>
      <p:ext uri="{BB962C8B-B14F-4D97-AF65-F5344CB8AC3E}">
        <p14:creationId xmlns:p14="http://schemas.microsoft.com/office/powerpoint/2010/main" val="383792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a:ln>
            <a:solidFill>
              <a:schemeClr val="bg1"/>
            </a:solidFill>
          </a:ln>
        </p:spPr>
        <p:txBody>
          <a:bodyPr/>
          <a:lstStyle/>
          <a:p>
            <a:pPr>
              <a:defRPr/>
            </a:pPr>
            <a:r>
              <a:rPr lang="en-US" sz="2000" b="1" dirty="0" smtClean="0">
                <a:solidFill>
                  <a:schemeClr val="tx1"/>
                </a:solidFill>
                <a:latin typeface="Calibri" panose="020F0502020204030204" pitchFamily="34" charset="0"/>
                <a:cs typeface="Calibri" panose="020F0502020204030204" pitchFamily="34" charset="0"/>
              </a:rPr>
              <a:t>Examining </a:t>
            </a:r>
            <a:r>
              <a:rPr lang="en-US" sz="2000" b="1" dirty="0">
                <a:solidFill>
                  <a:schemeClr val="tx1"/>
                </a:solidFill>
                <a:latin typeface="Calibri" panose="020F0502020204030204" pitchFamily="34" charset="0"/>
                <a:cs typeface="Calibri" panose="020F0502020204030204" pitchFamily="34" charset="0"/>
              </a:rPr>
              <a:t>Millennials’ Departure </a:t>
            </a:r>
            <a:r>
              <a:rPr lang="en-US" sz="2000" b="1" dirty="0" smtClean="0">
                <a:solidFill>
                  <a:schemeClr val="tx1"/>
                </a:solidFill>
                <a:latin typeface="Calibri" panose="020F0502020204030204" pitchFamily="34" charset="0"/>
                <a:cs typeface="Calibri" panose="020F0502020204030204" pitchFamily="34" charset="0"/>
              </a:rPr>
              <a:t>From Wyoming</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Turning Point: 2015-16 Economic Downturn  </a:t>
            </a:r>
          </a:p>
          <a:p>
            <a:pPr marL="0" indent="0" eaLnBrk="1" fontAlgn="auto" hangingPunct="1">
              <a:buClr>
                <a:schemeClr val="dk2"/>
              </a:buClr>
              <a:defRPr/>
            </a:pPr>
            <a:endParaRPr lang="en-US" sz="2000" b="1" dirty="0" smtClean="0">
              <a:latin typeface="Calibri" panose="020F0502020204030204" pitchFamily="34" charset="0"/>
              <a:cs typeface="Calibri" panose="020F0502020204030204" pitchFamily="34" charset="0"/>
            </a:endParaRPr>
          </a:p>
          <a:p>
            <a:pPr marL="342900" eaLnBrk="1" fontAlgn="auto" hangingPunct="1">
              <a:buClr>
                <a:schemeClr val="dk2"/>
              </a:buClr>
              <a:buFont typeface="Arial" panose="020B0604020202020204" pitchFamily="34" charset="0"/>
              <a:buChar char="•"/>
              <a:defRPr/>
            </a:pPr>
            <a:r>
              <a:rPr lang="en-US" sz="2000" dirty="0" smtClean="0">
                <a:solidFill>
                  <a:schemeClr val="dk2"/>
                </a:solidFill>
                <a:latin typeface="Calibri" panose="020F0502020204030204" pitchFamily="34" charset="0"/>
                <a:cs typeface="Calibri" panose="020F0502020204030204" pitchFamily="34" charset="0"/>
                <a:sym typeface="Libre Franklin"/>
              </a:rPr>
              <a:t>Large decrease in millennials working in Wyoming from 2014 to 2017</a:t>
            </a:r>
          </a:p>
          <a:p>
            <a:pPr marL="342900" eaLnBrk="1" fontAlgn="auto" hangingPunct="1">
              <a:buClr>
                <a:schemeClr val="dk2"/>
              </a:buClr>
              <a:buFont typeface="Arial" panose="020B0604020202020204" pitchFamily="34" charset="0"/>
              <a:buChar char="•"/>
              <a:defRPr/>
            </a:pPr>
            <a:endParaRPr lang="en-US" sz="2000" dirty="0">
              <a:latin typeface="Calibri" panose="020F0502020204030204" pitchFamily="34" charset="0"/>
              <a:cs typeface="Calibri" panose="020F0502020204030204" pitchFamily="34" charset="0"/>
            </a:endParaRPr>
          </a:p>
          <a:p>
            <a:pPr marL="342900" eaLnBrk="1" fontAlgn="auto" hangingPunct="1">
              <a:buClr>
                <a:schemeClr val="dk2"/>
              </a:buClr>
              <a:buFont typeface="Arial" panose="020B0604020202020204" pitchFamily="34" charset="0"/>
              <a:buChar char="•"/>
              <a:defRPr/>
            </a:pPr>
            <a:r>
              <a:rPr lang="en-US" sz="2000" dirty="0" smtClean="0">
                <a:solidFill>
                  <a:schemeClr val="dk2"/>
                </a:solidFill>
                <a:latin typeface="Calibri" panose="020F0502020204030204" pitchFamily="34" charset="0"/>
                <a:cs typeface="Calibri" panose="020F0502020204030204" pitchFamily="34" charset="0"/>
                <a:sym typeface="Libre Franklin"/>
              </a:rPr>
              <a:t>Young workers lost jobs first </a:t>
            </a:r>
          </a:p>
          <a:p>
            <a:pPr marL="342900" eaLnBrk="1" fontAlgn="auto" hangingPunct="1">
              <a:buClr>
                <a:schemeClr val="dk2"/>
              </a:buClr>
              <a:buFont typeface="Arial" panose="020B0604020202020204" pitchFamily="34" charset="0"/>
              <a:buChar char="•"/>
              <a:defRPr/>
            </a:pPr>
            <a:endParaRPr lang="en-US" sz="2000" dirty="0">
              <a:latin typeface="Calibri" panose="020F0502020204030204" pitchFamily="34" charset="0"/>
              <a:cs typeface="Calibri" panose="020F0502020204030204" pitchFamily="34" charset="0"/>
            </a:endParaRPr>
          </a:p>
          <a:p>
            <a:pPr marL="342900" eaLnBrk="1" fontAlgn="auto" hangingPunct="1">
              <a:buClr>
                <a:schemeClr val="dk2"/>
              </a:buClr>
              <a:buFont typeface="Arial" panose="020B0604020202020204" pitchFamily="34" charset="0"/>
              <a:buChar char="•"/>
              <a:defRPr/>
            </a:pPr>
            <a:r>
              <a:rPr lang="en-US" sz="2000" dirty="0" smtClean="0">
                <a:solidFill>
                  <a:schemeClr val="dk2"/>
                </a:solidFill>
                <a:latin typeface="Calibri" panose="020F0502020204030204" pitchFamily="34" charset="0"/>
                <a:cs typeface="Calibri" panose="020F0502020204030204" pitchFamily="34" charset="0"/>
                <a:sym typeface="Libre Franklin"/>
              </a:rPr>
              <a:t>Surrounding states had growing economies</a:t>
            </a:r>
          </a:p>
        </p:txBody>
      </p:sp>
    </p:spTree>
    <p:extLst>
      <p:ext uri="{BB962C8B-B14F-4D97-AF65-F5344CB8AC3E}">
        <p14:creationId xmlns:p14="http://schemas.microsoft.com/office/powerpoint/2010/main" val="3707757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a:defRPr/>
            </a:pPr>
            <a:r>
              <a:rPr lang="en-US" sz="2000" b="1" dirty="0" smtClean="0">
                <a:solidFill>
                  <a:schemeClr val="tx1"/>
                </a:solidFill>
                <a:latin typeface="Calibri" panose="020F0502020204030204" pitchFamily="34" charset="0"/>
                <a:cs typeface="Calibri" panose="020F0502020204030204" pitchFamily="34" charset="0"/>
              </a:rPr>
              <a:t>Examining </a:t>
            </a:r>
            <a:r>
              <a:rPr lang="en-US" sz="2000" b="1" dirty="0">
                <a:solidFill>
                  <a:schemeClr val="tx1"/>
                </a:solidFill>
                <a:latin typeface="Calibri" panose="020F0502020204030204" pitchFamily="34" charset="0"/>
                <a:cs typeface="Calibri" panose="020F0502020204030204" pitchFamily="34" charset="0"/>
              </a:rPr>
              <a:t>Millennials’ Departure </a:t>
            </a:r>
            <a:r>
              <a:rPr lang="en-US" sz="2000" b="1" dirty="0" smtClean="0">
                <a:solidFill>
                  <a:schemeClr val="tx1"/>
                </a:solidFill>
                <a:latin typeface="Calibri" panose="020F0502020204030204" pitchFamily="34" charset="0"/>
                <a:cs typeface="Calibri" panose="020F0502020204030204" pitchFamily="34" charset="0"/>
              </a:rPr>
              <a:t>From Wyoming</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Over-the-Year Employment Change in WY and Surrounding States</a:t>
            </a:r>
            <a:endParaRPr lang="en-US" sz="2000" dirty="0" smtClean="0">
              <a:solidFill>
                <a:schemeClr val="dk2"/>
              </a:solidFill>
              <a:latin typeface="Calibri" panose="020F0502020204030204" pitchFamily="34" charset="0"/>
              <a:ea typeface="Libre Franklin"/>
              <a:cs typeface="Calibri" panose="020F0502020204030204" pitchFamily="34" charset="0"/>
              <a:sym typeface="Libre Frankli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67" y="1795457"/>
            <a:ext cx="8461265" cy="2895606"/>
          </a:xfrm>
          <a:prstGeom prst="rect">
            <a:avLst/>
          </a:prstGeom>
        </p:spPr>
      </p:pic>
    </p:spTree>
    <p:extLst>
      <p:ext uri="{BB962C8B-B14F-4D97-AF65-F5344CB8AC3E}">
        <p14:creationId xmlns:p14="http://schemas.microsoft.com/office/powerpoint/2010/main" val="4255238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a:defRPr/>
            </a:pPr>
            <a:r>
              <a:rPr lang="en-US" sz="2000" b="1" dirty="0" smtClean="0">
                <a:solidFill>
                  <a:schemeClr val="tx1"/>
                </a:solidFill>
                <a:latin typeface="Calibri" panose="020F0502020204030204" pitchFamily="34" charset="0"/>
                <a:cs typeface="Calibri" panose="020F0502020204030204" pitchFamily="34" charset="0"/>
              </a:rPr>
              <a:t>Examining </a:t>
            </a:r>
            <a:r>
              <a:rPr lang="en-US" sz="2000" b="1" dirty="0">
                <a:solidFill>
                  <a:schemeClr val="tx1"/>
                </a:solidFill>
                <a:latin typeface="Calibri" panose="020F0502020204030204" pitchFamily="34" charset="0"/>
                <a:cs typeface="Calibri" panose="020F0502020204030204" pitchFamily="34" charset="0"/>
              </a:rPr>
              <a:t>Millennials’ Departure </a:t>
            </a:r>
            <a:r>
              <a:rPr lang="en-US" sz="2000" b="1" dirty="0" smtClean="0">
                <a:solidFill>
                  <a:schemeClr val="tx1"/>
                </a:solidFill>
                <a:latin typeface="Calibri" panose="020F0502020204030204" pitchFamily="34" charset="0"/>
                <a:cs typeface="Calibri" panose="020F0502020204030204" pitchFamily="34" charset="0"/>
              </a:rPr>
              <a:t>From Wyoming</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a:latin typeface="Calibri" panose="020F0502020204030204" pitchFamily="34" charset="0"/>
                <a:cs typeface="Calibri" panose="020F0502020204030204" pitchFamily="34" charset="0"/>
              </a:rPr>
              <a:t>Millennial Population and Working in WY</a:t>
            </a:r>
            <a:endParaRPr lang="en-US" sz="20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8985"/>
            <a:ext cx="8442977" cy="2862078"/>
          </a:xfrm>
          <a:prstGeom prst="rect">
            <a:avLst/>
          </a:prstGeom>
        </p:spPr>
      </p:pic>
    </p:spTree>
    <p:extLst>
      <p:ext uri="{BB962C8B-B14F-4D97-AF65-F5344CB8AC3E}">
        <p14:creationId xmlns:p14="http://schemas.microsoft.com/office/powerpoint/2010/main" val="2627060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Conclusions</a:t>
            </a:r>
          </a:p>
          <a:p>
            <a:endParaRPr lang="en-US" dirty="0" smtClean="0"/>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Departure of youth isn’t new, but is accelerating</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55.1% of high school seniors working in WY 5 years later</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46.1% 10 years later</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Large departure of millennials from WY workforce</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2015/16 downturn was a turning point</a:t>
            </a: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33514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884" y="131064"/>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2000" dirty="0">
              <a:latin typeface="Arial Black" panose="020B0A04020102020204" pitchFamily="34" charset="0"/>
            </a:endParaRPr>
          </a:p>
        </p:txBody>
      </p:sp>
      <p:sp>
        <p:nvSpPr>
          <p:cNvPr id="3" name="Subtitle 2"/>
          <p:cNvSpPr>
            <a:spLocks noGrp="1"/>
          </p:cNvSpPr>
          <p:nvPr>
            <p:ph type="subTitle" idx="1"/>
          </p:nvPr>
        </p:nvSpPr>
        <p:spPr>
          <a:xfrm>
            <a:off x="230076" y="1430555"/>
            <a:ext cx="7533475" cy="403059"/>
          </a:xfrm>
        </p:spPr>
        <p:txBody>
          <a:bodyPr>
            <a:normAutofit fontScale="62500" lnSpcReduction="20000"/>
          </a:bodyPr>
          <a:lstStyle/>
          <a:p>
            <a:r>
              <a:rPr lang="en-US" b="1" smtClean="0">
                <a:latin typeface="Calibri" panose="020F0502020204030204" pitchFamily="34" charset="0"/>
                <a:cs typeface="Calibri" panose="020F0502020204030204" pitchFamily="34" charset="0"/>
              </a:rPr>
              <a:t>Contact Us</a:t>
            </a:r>
          </a:p>
          <a:p>
            <a:endParaRPr lang="en-US" smtClean="0"/>
          </a:p>
          <a:p>
            <a:endParaRPr lang="en-US" dirty="0"/>
          </a:p>
        </p:txBody>
      </p:sp>
      <p:sp>
        <p:nvSpPr>
          <p:cNvPr id="6" name="TextBox 5"/>
          <p:cNvSpPr txBox="1"/>
          <p:nvPr/>
        </p:nvSpPr>
        <p:spPr>
          <a:xfrm>
            <a:off x="2308727" y="2012147"/>
            <a:ext cx="3144356" cy="2246769"/>
          </a:xfrm>
          <a:prstGeom prst="rect">
            <a:avLst/>
          </a:prstGeom>
          <a:noFill/>
        </p:spPr>
        <p:txBody>
          <a:bodyPr wrap="square" numCol="1" rtlCol="0">
            <a:spAutoFit/>
          </a:bodyPr>
          <a:lstStyle/>
          <a:p>
            <a:r>
              <a:rPr lang="en-US" dirty="0" smtClean="0">
                <a:latin typeface="Calibri" panose="020F0502020204030204" pitchFamily="34" charset="0"/>
                <a:cs typeface="Calibri" panose="020F0502020204030204" pitchFamily="34" charset="0"/>
              </a:rPr>
              <a:t>Michael Moore, Research Supervisor</a:t>
            </a:r>
          </a:p>
          <a:p>
            <a:r>
              <a:rPr lang="en-US" dirty="0" smtClean="0">
                <a:latin typeface="Calibri" panose="020F0502020204030204" pitchFamily="34" charset="0"/>
                <a:cs typeface="Calibri" panose="020F0502020204030204" pitchFamily="34" charset="0"/>
              </a:rPr>
              <a:t>(307) 473-3814</a:t>
            </a:r>
          </a:p>
          <a:p>
            <a:r>
              <a:rPr lang="en-US" dirty="0" smtClean="0">
                <a:latin typeface="Calibri" panose="020F0502020204030204" pitchFamily="34" charset="0"/>
                <a:cs typeface="Calibri" panose="020F0502020204030204" pitchFamily="34" charset="0"/>
                <a:hlinkClick r:id="rId3"/>
              </a:rPr>
              <a:t>Michael.Moore@wyo.gov</a:t>
            </a:r>
            <a:endParaRPr lang="en-US" dirty="0">
              <a:latin typeface="Calibri" panose="020F0502020204030204" pitchFamily="34" charset="0"/>
              <a:cs typeface="Calibri" panose="020F0502020204030204" pitchFamily="34" charset="0"/>
            </a:endParaRPr>
          </a:p>
          <a:p>
            <a:endParaRPr lang="en-US" altLang="en-US" dirty="0" smtClean="0">
              <a:solidFill>
                <a:srgbClr val="595959"/>
              </a:solidFill>
              <a:latin typeface="Calibri" panose="020F0502020204030204" pitchFamily="34" charset="0"/>
              <a:ea typeface="Libre Franklin"/>
              <a:cs typeface="Calibri" panose="020F0502020204030204" pitchFamily="34" charset="0"/>
              <a:sym typeface="Libre Franklin"/>
            </a:endParaRP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444 </a:t>
            </a:r>
            <a:r>
              <a:rPr lang="en-US" altLang="en-US" dirty="0">
                <a:solidFill>
                  <a:srgbClr val="0D2C36"/>
                </a:solidFill>
                <a:latin typeface="Calibri" panose="020F0502020204030204" pitchFamily="34" charset="0"/>
                <a:ea typeface="Libre Franklin"/>
                <a:cs typeface="Calibri" panose="020F0502020204030204" pitchFamily="34" charset="0"/>
                <a:sym typeface="Libre Franklin"/>
              </a:rPr>
              <a:t>W. Collins </a:t>
            </a:r>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Drive</a:t>
            </a: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Suite 3100</a:t>
            </a: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Casper</a:t>
            </a:r>
            <a:r>
              <a:rPr lang="en-US" altLang="en-US" dirty="0">
                <a:solidFill>
                  <a:srgbClr val="0D2C36"/>
                </a:solidFill>
                <a:latin typeface="Calibri" panose="020F0502020204030204" pitchFamily="34" charset="0"/>
                <a:ea typeface="Libre Franklin"/>
                <a:cs typeface="Calibri" panose="020F0502020204030204" pitchFamily="34" charset="0"/>
                <a:sym typeface="Libre Franklin"/>
              </a:rPr>
              <a:t>, WY </a:t>
            </a:r>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82601</a:t>
            </a:r>
          </a:p>
          <a:p>
            <a:endParaRPr lang="en-US" altLang="en-US" dirty="0">
              <a:solidFill>
                <a:srgbClr val="0D2C36"/>
              </a:solidFill>
              <a:latin typeface="Calibri" panose="020F0502020204030204" pitchFamily="34" charset="0"/>
              <a:ea typeface="Libre Franklin"/>
              <a:cs typeface="Calibri" panose="020F0502020204030204" pitchFamily="34" charset="0"/>
              <a:sym typeface="Libre Franklin"/>
            </a:endParaRP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https</a:t>
            </a:r>
            <a:r>
              <a:rPr lang="en-US" altLang="en-US" dirty="0">
                <a:solidFill>
                  <a:srgbClr val="0D2C36"/>
                </a:solidFill>
                <a:latin typeface="Calibri" panose="020F0502020204030204" pitchFamily="34" charset="0"/>
                <a:ea typeface="Libre Franklin"/>
                <a:cs typeface="Calibri" panose="020F0502020204030204" pitchFamily="34" charset="0"/>
                <a:sym typeface="Libre Franklin"/>
              </a:rPr>
              <a:t>://doe.state.wy.us/LMI</a:t>
            </a:r>
          </a:p>
          <a:p>
            <a:endParaRPr lang="en-US"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913" y="2480200"/>
            <a:ext cx="1173482" cy="1127762"/>
          </a:xfrm>
          <a:prstGeom prst="rect">
            <a:avLst/>
          </a:prstGeom>
        </p:spPr>
      </p:pic>
    </p:spTree>
    <p:extLst>
      <p:ext uri="{BB962C8B-B14F-4D97-AF65-F5344CB8AC3E}">
        <p14:creationId xmlns:p14="http://schemas.microsoft.com/office/powerpoint/2010/main" val="3632926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marL="457200" indent="-342900" eaLnBrk="1" fontAlgn="auto" hangingPunct="1">
              <a:buClr>
                <a:schemeClr val="dk2"/>
              </a:buClr>
              <a:defRPr/>
            </a:pPr>
            <a:r>
              <a:rPr lang="en-US" sz="2000" b="1" i="1" dirty="0" smtClean="0">
                <a:solidFill>
                  <a:schemeClr val="tx1"/>
                </a:solidFill>
                <a:latin typeface="Calibri" panose="020F0502020204030204" pitchFamily="34" charset="0"/>
                <a:ea typeface="Libre Franklin"/>
                <a:cs typeface="Calibri" panose="020F0502020204030204" pitchFamily="34" charset="0"/>
                <a:sym typeface="Libre Franklin"/>
              </a:rPr>
              <a:t>Wyoming Labor Force Trends, </a:t>
            </a:r>
            <a:r>
              <a:rPr lang="en-US" sz="2000" b="1" dirty="0" smtClean="0">
                <a:solidFill>
                  <a:schemeClr val="tx1"/>
                </a:solidFill>
                <a:latin typeface="Calibri" panose="020F0502020204030204" pitchFamily="34" charset="0"/>
                <a:ea typeface="Libre Franklin"/>
                <a:cs typeface="Calibri" panose="020F0502020204030204" pitchFamily="34" charset="0"/>
                <a:sym typeface="Libre Franklin"/>
              </a:rPr>
              <a:t>October 2025</a:t>
            </a:r>
          </a:p>
          <a:p>
            <a:pPr>
              <a:defRPr/>
            </a:pPr>
            <a:r>
              <a:rPr lang="en-US" sz="2000" dirty="0">
                <a:latin typeface="Calibri" panose="020F0502020204030204" pitchFamily="34" charset="0"/>
                <a:cs typeface="Calibri" panose="020F0502020204030204" pitchFamily="34" charset="0"/>
              </a:rPr>
              <a:t>https://</a:t>
            </a:r>
            <a:r>
              <a:rPr lang="en-US" sz="2000" dirty="0" smtClean="0">
                <a:latin typeface="Calibri" panose="020F0502020204030204" pitchFamily="34" charset="0"/>
                <a:cs typeface="Calibri" panose="020F0502020204030204" pitchFamily="34" charset="0"/>
              </a:rPr>
              <a:t>doe.state.wy.us/LMI/trends/1025/toc.htm</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257175" indent="-257175" eaLnBrk="1" fontAlgn="auto" hangingPunct="1">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Tracking Youth into Wyoming's Labor Market: 2025 Update</a:t>
            </a:r>
            <a: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257175" indent="-257175" eaLnBrk="1" fontAlgn="auto" hangingPunct="1">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Examining Millennials’ Departure From Wyoming</a:t>
            </a:r>
            <a:endParaRPr lang="en-US" sz="2000" dirty="0" smtClean="0">
              <a:solidFill>
                <a:schemeClr val="dk2"/>
              </a:solidFill>
              <a:latin typeface="Calibri" panose="020F0502020204030204" pitchFamily="34" charset="0"/>
              <a:ea typeface="Libre Franklin"/>
              <a:cs typeface="Calibri" panose="020F0502020204030204" pitchFamily="34" charset="0"/>
              <a:sym typeface="Libre Franklin"/>
            </a:endParaRPr>
          </a:p>
        </p:txBody>
      </p:sp>
    </p:spTree>
    <p:extLst>
      <p:ext uri="{BB962C8B-B14F-4D97-AF65-F5344CB8AC3E}">
        <p14:creationId xmlns:p14="http://schemas.microsoft.com/office/powerpoint/2010/main" val="2813604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marL="457200" indent="-342900" eaLnBrk="1" fontAlgn="auto" hangingPunct="1">
              <a:buClr>
                <a:schemeClr val="dk2"/>
              </a:buClr>
              <a:defRPr/>
            </a:pPr>
            <a:r>
              <a:rPr lang="en-US" sz="2000" b="1" i="1" dirty="0" smtClean="0">
                <a:solidFill>
                  <a:schemeClr val="tx1"/>
                </a:solidFill>
                <a:latin typeface="Calibri" panose="020F0502020204030204" pitchFamily="34" charset="0"/>
                <a:ea typeface="Libre Franklin"/>
                <a:cs typeface="Calibri" panose="020F0502020204030204" pitchFamily="34" charset="0"/>
                <a:sym typeface="Libre Franklin"/>
              </a:rPr>
              <a:t>Wyoming Labor Force Trends, </a:t>
            </a:r>
            <a:r>
              <a:rPr lang="en-US" sz="2000" b="1" dirty="0" smtClean="0">
                <a:solidFill>
                  <a:schemeClr val="tx1"/>
                </a:solidFill>
                <a:latin typeface="Calibri" panose="020F0502020204030204" pitchFamily="34" charset="0"/>
                <a:ea typeface="Libre Franklin"/>
                <a:cs typeface="Calibri" panose="020F0502020204030204" pitchFamily="34" charset="0"/>
                <a:sym typeface="Libre Franklin"/>
              </a:rPr>
              <a:t>October 2025</a:t>
            </a:r>
          </a:p>
          <a:p>
            <a:pPr>
              <a:defRPr/>
            </a:pPr>
            <a:r>
              <a:rPr lang="en-US" sz="2000" dirty="0">
                <a:latin typeface="Calibri" panose="020F0502020204030204" pitchFamily="34" charset="0"/>
                <a:cs typeface="Calibri" panose="020F0502020204030204" pitchFamily="34" charset="0"/>
              </a:rPr>
              <a:t>https://</a:t>
            </a:r>
            <a:r>
              <a:rPr lang="en-US" sz="2000" dirty="0" smtClean="0">
                <a:latin typeface="Calibri" panose="020F0502020204030204" pitchFamily="34" charset="0"/>
                <a:cs typeface="Calibri" panose="020F0502020204030204" pitchFamily="34" charset="0"/>
              </a:rPr>
              <a:t>doe.state.wy.us/LMI/trends/1025/toc.htm</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a:defRPr/>
            </a:pP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Part 1: Tracking </a:t>
            </a:r>
            <a:r>
              <a:rPr lang="en-US" sz="2000" b="1" dirty="0">
                <a:latin typeface="Calibri" panose="020F0502020204030204" pitchFamily="34" charset="0"/>
                <a:cs typeface="Calibri" panose="020F0502020204030204" pitchFamily="34" charset="0"/>
              </a:rPr>
              <a:t>Youth into Wyoming's </a:t>
            </a:r>
            <a:endParaRPr lang="en-US" sz="2000" b="1" dirty="0" smtClean="0">
              <a:latin typeface="Calibri" panose="020F0502020204030204" pitchFamily="34" charset="0"/>
              <a:cs typeface="Calibri" panose="020F0502020204030204" pitchFamily="34" charset="0"/>
            </a:endParaRPr>
          </a:p>
          <a:p>
            <a:pPr marL="0" indent="0" eaLnBrk="1" fontAlgn="auto" hangingPunct="1">
              <a:buClr>
                <a:schemeClr val="dk2"/>
              </a:buClr>
              <a:defRPr/>
            </a:pPr>
            <a:r>
              <a:rPr lang="en-US" sz="2000" b="1" dirty="0" smtClean="0">
                <a:latin typeface="Calibri" panose="020F0502020204030204" pitchFamily="34" charset="0"/>
                <a:cs typeface="Calibri" panose="020F0502020204030204" pitchFamily="34" charset="0"/>
              </a:rPr>
              <a:t>Labor </a:t>
            </a:r>
            <a:r>
              <a:rPr lang="en-US" sz="2000" b="1" dirty="0">
                <a:latin typeface="Calibri" panose="020F0502020204030204" pitchFamily="34" charset="0"/>
                <a:cs typeface="Calibri" panose="020F0502020204030204" pitchFamily="34" charset="0"/>
              </a:rPr>
              <a:t>Market: 2025 </a:t>
            </a:r>
            <a:r>
              <a:rPr lang="en-US" sz="2000" b="1" dirty="0" smtClean="0">
                <a:latin typeface="Calibri" panose="020F0502020204030204" pitchFamily="34" charset="0"/>
                <a:cs typeface="Calibri" panose="020F0502020204030204" pitchFamily="34" charset="0"/>
              </a:rPr>
              <a:t>Update</a:t>
            </a:r>
            <a:endParaRPr lang="en-US" sz="2000" b="1" dirty="0" smtClean="0">
              <a:solidFill>
                <a:schemeClr val="dk2"/>
              </a:solidFill>
              <a:latin typeface="Calibri" panose="020F0502020204030204" pitchFamily="34" charset="0"/>
              <a:cs typeface="Calibri" panose="020F0502020204030204" pitchFamily="34" charset="0"/>
              <a:sym typeface="Libre Franklin"/>
            </a:endParaRPr>
          </a:p>
        </p:txBody>
      </p:sp>
    </p:spTree>
    <p:extLst>
      <p:ext uri="{BB962C8B-B14F-4D97-AF65-F5344CB8AC3E}">
        <p14:creationId xmlns:p14="http://schemas.microsoft.com/office/powerpoint/2010/main" val="2506849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Tracking </a:t>
            </a:r>
            <a:r>
              <a:rPr lang="en-US" sz="2000" b="1" dirty="0">
                <a:solidFill>
                  <a:schemeClr val="tx1"/>
                </a:solidFill>
                <a:latin typeface="Calibri" panose="020F0502020204030204" pitchFamily="34" charset="0"/>
                <a:cs typeface="Calibri" panose="020F0502020204030204" pitchFamily="34" charset="0"/>
              </a:rPr>
              <a:t>Youth into Wyoming's Labor Market: 2025 Update</a:t>
            </a:r>
            <a:endParaRPr lang="en-US" sz="2000" dirty="0" smtClean="0">
              <a:latin typeface="Calibri" panose="020F0502020204030204" pitchFamily="34" charset="0"/>
              <a:cs typeface="Calibri" panose="020F0502020204030204" pitchFamily="34" charset="0"/>
            </a:endParaRPr>
          </a:p>
          <a:p>
            <a:endParaRPr lang="en-US" dirty="0" smtClean="0"/>
          </a:p>
          <a:p>
            <a:pPr marL="571500" indent="-457200">
              <a:buFont typeface="Arial" panose="020B0604020202020204" pitchFamily="34" charset="0"/>
              <a:buChar char="•"/>
            </a:pPr>
            <a:r>
              <a:rPr lang="en-US" sz="2000" i="1" dirty="0" smtClean="0">
                <a:latin typeface="Calibri" panose="020F0502020204030204" pitchFamily="34" charset="0"/>
                <a:cs typeface="Calibri" panose="020F0502020204030204" pitchFamily="34" charset="0"/>
              </a:rPr>
              <a:t>A Decade Later </a:t>
            </a:r>
            <a:r>
              <a:rPr lang="en-US" sz="2000" dirty="0" smtClean="0">
                <a:latin typeface="Calibri" panose="020F0502020204030204" pitchFamily="34" charset="0"/>
                <a:cs typeface="Calibri" panose="020F0502020204030204" pitchFamily="34" charset="0"/>
              </a:rPr>
              <a:t>and </a:t>
            </a:r>
            <a:r>
              <a:rPr lang="en-US" sz="2000" i="1" dirty="0" smtClean="0">
                <a:latin typeface="Calibri" panose="020F0502020204030204" pitchFamily="34" charset="0"/>
                <a:cs typeface="Calibri" panose="020F0502020204030204" pitchFamily="34" charset="0"/>
              </a:rPr>
              <a:t>Another Decade Later</a:t>
            </a:r>
          </a:p>
          <a:p>
            <a:pPr marL="571500" indent="-457200">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Tracks high school seniors into labor market up to 10 years later</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14 cohorts of high school seniors: 2010/11 to 2023/24</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Based on data from WDE684 File linked to R&amp;P administrative files</a:t>
            </a: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69674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Tracking </a:t>
            </a:r>
            <a:r>
              <a:rPr lang="en-US" sz="2000" b="1" dirty="0">
                <a:solidFill>
                  <a:schemeClr val="tx1"/>
                </a:solidFill>
                <a:latin typeface="Calibri" panose="020F0502020204030204" pitchFamily="34" charset="0"/>
                <a:cs typeface="Calibri" panose="020F0502020204030204" pitchFamily="34" charset="0"/>
              </a:rPr>
              <a:t>Youth into Wyoming's Labor Market: 2025 Update</a:t>
            </a:r>
            <a:endParaRPr lang="en-US" sz="2000" dirty="0" smtClean="0">
              <a:latin typeface="Calibri" panose="020F0502020204030204" pitchFamily="34" charset="0"/>
              <a:cs typeface="Calibri" panose="020F0502020204030204" pitchFamily="34" charset="0"/>
            </a:endParaRPr>
          </a:p>
          <a:p>
            <a:endParaRPr lang="en-US" dirty="0" smtClean="0"/>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Highest number of seniors working is in their senior year</a:t>
            </a:r>
          </a:p>
          <a:p>
            <a:pPr marL="571500" indent="-457200">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Decreases each year after</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Average 5-year retention rate: 55.1%</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Average 10-year retention rate: 46.1%</a:t>
            </a: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54955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15" y="1786661"/>
            <a:ext cx="8455169" cy="290779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Tracking </a:t>
            </a:r>
            <a:r>
              <a:rPr lang="en-US" sz="2000" b="1" dirty="0">
                <a:solidFill>
                  <a:schemeClr val="tx1"/>
                </a:solidFill>
                <a:latin typeface="Calibri" panose="020F0502020204030204" pitchFamily="34" charset="0"/>
                <a:cs typeface="Calibri" panose="020F0502020204030204" pitchFamily="34" charset="0"/>
              </a:rPr>
              <a:t>Youth into Wyoming's Labor Market: 2025 Update</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High </a:t>
            </a:r>
            <a:r>
              <a:rPr lang="en-US" sz="2000" b="1" dirty="0">
                <a:latin typeface="Calibri" panose="020F0502020204030204" pitchFamily="34" charset="0"/>
                <a:cs typeface="Calibri" panose="020F0502020204030204" pitchFamily="34" charset="0"/>
              </a:rPr>
              <a:t>School Seniors Found Working in Wyoming </a:t>
            </a:r>
            <a:r>
              <a:rPr lang="en-US" sz="2000" b="1" dirty="0" smtClean="0">
                <a:latin typeface="Calibri" panose="020F0502020204030204" pitchFamily="34" charset="0"/>
                <a:cs typeface="Calibri" panose="020F0502020204030204" pitchFamily="34" charset="0"/>
              </a:rPr>
              <a:t>Up to 10 Years Later</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9341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43" y="1786595"/>
            <a:ext cx="8464313" cy="2898654"/>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Tracking </a:t>
            </a:r>
            <a:r>
              <a:rPr lang="en-US" sz="2000" b="1" dirty="0">
                <a:solidFill>
                  <a:schemeClr val="tx1"/>
                </a:solidFill>
                <a:latin typeface="Calibri" panose="020F0502020204030204" pitchFamily="34" charset="0"/>
                <a:cs typeface="Calibri" panose="020F0502020204030204" pitchFamily="34" charset="0"/>
              </a:rPr>
              <a:t>Youth into Wyoming's Labor Market: 2025 Update</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High </a:t>
            </a:r>
            <a:r>
              <a:rPr lang="en-US" sz="2000" b="1" dirty="0">
                <a:latin typeface="Calibri" panose="020F0502020204030204" pitchFamily="34" charset="0"/>
                <a:cs typeface="Calibri" panose="020F0502020204030204" pitchFamily="34" charset="0"/>
              </a:rPr>
              <a:t>School Seniors Found Working in Wyoming </a:t>
            </a:r>
            <a:r>
              <a:rPr lang="en-US" sz="2000" b="1" dirty="0" smtClean="0">
                <a:latin typeface="Calibri" panose="020F0502020204030204" pitchFamily="34" charset="0"/>
                <a:cs typeface="Calibri" panose="020F0502020204030204" pitchFamily="34" charset="0"/>
              </a:rPr>
              <a:t>Up to 10 Years Later</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31903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15" y="1786661"/>
            <a:ext cx="8455169" cy="2916942"/>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Tracking </a:t>
            </a:r>
            <a:r>
              <a:rPr lang="en-US" sz="2000" b="1" dirty="0">
                <a:solidFill>
                  <a:schemeClr val="tx1"/>
                </a:solidFill>
                <a:latin typeface="Calibri" panose="020F0502020204030204" pitchFamily="34" charset="0"/>
                <a:cs typeface="Calibri" panose="020F0502020204030204" pitchFamily="34" charset="0"/>
              </a:rPr>
              <a:t>Youth into Wyoming's Labor Market: 2025 Update</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High </a:t>
            </a:r>
            <a:r>
              <a:rPr lang="en-US" sz="2000" b="1" dirty="0">
                <a:latin typeface="Calibri" panose="020F0502020204030204" pitchFamily="34" charset="0"/>
                <a:cs typeface="Calibri" panose="020F0502020204030204" pitchFamily="34" charset="0"/>
              </a:rPr>
              <a:t>School Seniors Found Working in Wyoming </a:t>
            </a:r>
            <a:r>
              <a:rPr lang="en-US" sz="2000" b="1" dirty="0" smtClean="0">
                <a:latin typeface="Calibri" panose="020F0502020204030204" pitchFamily="34" charset="0"/>
                <a:cs typeface="Calibri" panose="020F0502020204030204" pitchFamily="34" charset="0"/>
              </a:rPr>
              <a:t>Up to 10 Years Later</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Youth in Wyoming and its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642060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WS Mode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WS_Template" id="{63736C03-8959-402B-8937-13EEC2418464}" vid="{EE06DDB6-2D06-4438-AD63-DF028B7C42F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8942</TotalTime>
  <Words>3126</Words>
  <Application>Microsoft Office PowerPoint</Application>
  <PresentationFormat>On-screen Show (16:9)</PresentationFormat>
  <Paragraphs>354</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Libre Franklin Medium</vt:lpstr>
      <vt:lpstr>Arial Black</vt:lpstr>
      <vt:lpstr>Arial</vt:lpstr>
      <vt:lpstr>Calibri</vt:lpstr>
      <vt:lpstr>Libre Franklin</vt:lpstr>
      <vt:lpstr>DWS Modern</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lpstr>Youth in Wyoming and its Labor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DWS Modern Slides</dc:title>
  <dc:creator>Michael J. Moore</dc:creator>
  <cp:lastModifiedBy>Michael J. Moore</cp:lastModifiedBy>
  <cp:revision>237</cp:revision>
  <cp:lastPrinted>2025-08-11T16:00:58Z</cp:lastPrinted>
  <dcterms:modified xsi:type="dcterms:W3CDTF">2025-10-29T17:07:36Z</dcterms:modified>
</cp:coreProperties>
</file>